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49.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50.xml" ContentType="application/vnd.openxmlformats-officedocument.presentationml.slideLayout+xml"/>
  <Override PartName="/ppt/slideLayouts/slideLayout45.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3.xml" ContentType="application/vnd.openxmlformats-officedocument.presentationml.slideLayout+xml"/>
  <Override PartName="/ppt/slideLayouts/slideLayout46.xml" ContentType="application/vnd.openxmlformats-officedocument.presentationml.slideLayout+xml"/>
  <Override PartName="/ppt/notesMasters/notesMaster1.xml" ContentType="application/vnd.openxmlformats-officedocument.presentationml.notesMaster+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style2.xml" ContentType="application/vnd.ms-office.chartstyle+xml"/>
  <Override PartName="/ppt/charts/colors1.xml" ContentType="application/vnd.ms-office.chartcolorstyle+xml"/>
  <Override PartName="/ppt/charts/colors2.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5"/>
  </p:notesMasterIdLst>
  <p:sldIdLst>
    <p:sldId id="270" r:id="rId3"/>
    <p:sldId id="257" r:id="rId4"/>
    <p:sldId id="258" r:id="rId5"/>
    <p:sldId id="268" r:id="rId6"/>
    <p:sldId id="269" r:id="rId7"/>
    <p:sldId id="265" r:id="rId8"/>
    <p:sldId id="260" r:id="rId9"/>
    <p:sldId id="266" r:id="rId10"/>
    <p:sldId id="267" r:id="rId11"/>
    <p:sldId id="261" r:id="rId12"/>
    <p:sldId id="262" r:id="rId13"/>
    <p:sldId id="272" r:id="rId14"/>
  </p:sldIdLst>
  <p:sldSz cx="9144000" cy="6858000" type="screen4x3"/>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8" autoAdjust="0"/>
    <p:restoredTop sz="95366" autoAdjust="0"/>
  </p:normalViewPr>
  <p:slideViewPr>
    <p:cSldViewPr>
      <p:cViewPr>
        <p:scale>
          <a:sx n="90" d="100"/>
          <a:sy n="90" d="100"/>
        </p:scale>
        <p:origin x="-448" y="-80"/>
      </p:cViewPr>
      <p:guideLst>
        <p:guide orient="horz" pos="2160"/>
        <p:guide pos="2880"/>
      </p:guideLst>
    </p:cSldViewPr>
  </p:slideViewPr>
  <p:outlineViewPr>
    <p:cViewPr>
      <p:scale>
        <a:sx n="33" d="100"/>
        <a:sy n="33" d="100"/>
      </p:scale>
      <p:origin x="0" y="-62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21" Type="http://schemas.openxmlformats.org/officeDocument/2006/relationships/customXml" Target="../customXml/item1.xml"/><Relationship Id="rId12" Type="http://schemas.openxmlformats.org/officeDocument/2006/relationships/slide" Target="slides/slide10.xml"/><Relationship Id="rId17" Type="http://schemas.openxmlformats.org/officeDocument/2006/relationships/presProps" Target="presProps.xml"/><Relationship Id="rId7" Type="http://schemas.openxmlformats.org/officeDocument/2006/relationships/slide" Target="slides/slide5.xml"/><Relationship Id="rId20" Type="http://schemas.openxmlformats.org/officeDocument/2006/relationships/tableStyles" Target="tableStyles.xml"/><Relationship Id="rId16"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notesMaster" Target="notesMasters/notesMaster1.xml"/><Relationship Id="rId5" Type="http://schemas.openxmlformats.org/officeDocument/2006/relationships/slide" Target="slides/slide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9" Type="http://schemas.openxmlformats.org/officeDocument/2006/relationships/slide" Target="slides/slide7.xml"/><Relationship Id="rId14" Type="http://schemas.openxmlformats.org/officeDocument/2006/relationships/slide" Target="slides/slide12.xml"/><Relationship Id="rId4" Type="http://schemas.openxmlformats.org/officeDocument/2006/relationships/slide" Target="slides/slide2.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4" Type="http://schemas.microsoft.com/office/2011/relationships/chartStyle" Target="style1.xml"/><Relationship Id="rId1" Type="http://schemas.openxmlformats.org/officeDocument/2006/relationships/oleObject" Target="file:///\\etserver2\Users\olandino\PRESENTACIONES\Presentaciones%20JJ%20Villamil\2015\Fondos%20federales\Datos%20fondos%20federales%20Villamil.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etserver2\Users\Ivette\OMB\Mayo%202014\documentos%20para%20presentacion\graficas%20presentacion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4" Type="http://schemas.microsoft.com/office/2011/relationships/chartStyle" Target="style2.xml"/><Relationship Id="rId1" Type="http://schemas.openxmlformats.org/officeDocument/2006/relationships/oleObject" Target="file:///\\etserver2\Users\olandino\PRESENTACIONES\Presentaciones%20JJ%20Villamil\2015\Fondos%20federales\Datos%20fondos%20federales%20Villamil.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smtClean="0"/>
              <a:t>Federal</a:t>
            </a:r>
            <a:r>
              <a:rPr lang="en-US" sz="1600" b="1" baseline="0" dirty="0" smtClean="0"/>
              <a:t> grants and transfers to Puerto Rico as percent of GNP</a:t>
            </a:r>
            <a:endParaRPr lang="en-US" sz="1600" b="1" dirty="0"/>
          </a:p>
        </c:rich>
      </c:tx>
      <c:layout>
        <c:manualLayout>
          <c:xMode val="edge"/>
          <c:yMode val="edge"/>
          <c:x val="0.160183532996421"/>
          <c:y val="0.0"/>
        </c:manualLayout>
      </c:layout>
      <c:overlay val="0"/>
      <c:spPr>
        <a:noFill/>
        <a:ln>
          <a:noFill/>
        </a:ln>
        <a:effectLst/>
      </c:spPr>
    </c:title>
    <c:autoTitleDeleted val="0"/>
    <c:plotArea>
      <c:layout>
        <c:manualLayout>
          <c:layoutTarget val="inner"/>
          <c:xMode val="edge"/>
          <c:yMode val="edge"/>
          <c:x val="0.0834214903387728"/>
          <c:y val="0.290821237706732"/>
          <c:w val="0.889810632308512"/>
          <c:h val="0.51877336116118"/>
        </c:manualLayout>
      </c:layout>
      <c:barChart>
        <c:barDir val="col"/>
        <c:grouping val="clustered"/>
        <c:varyColors val="0"/>
        <c:ser>
          <c:idx val="0"/>
          <c:order val="0"/>
          <c:tx>
            <c:strRef>
              <c:f>'aportaciones entre PNB'!$J$3</c:f>
              <c:strCache>
                <c:ptCount val="1"/>
                <c:pt idx="0">
                  <c:v>Transferencias federales / PNB</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'aportaciones entre PNB'!$C$38:$C$46</c:f>
              <c:numCache>
                <c:formatCode>General</c:formatCode>
                <c:ptCount val="9"/>
                <c:pt idx="0">
                  <c:v>2005.0</c:v>
                </c:pt>
                <c:pt idx="1">
                  <c:v>2006.0</c:v>
                </c:pt>
                <c:pt idx="2">
                  <c:v>2007.0</c:v>
                </c:pt>
                <c:pt idx="3">
                  <c:v>2008.0</c:v>
                </c:pt>
                <c:pt idx="4">
                  <c:v>2009.0</c:v>
                </c:pt>
                <c:pt idx="5">
                  <c:v>2010.0</c:v>
                </c:pt>
                <c:pt idx="6">
                  <c:v>2011.0</c:v>
                </c:pt>
                <c:pt idx="7">
                  <c:v>2012.0</c:v>
                </c:pt>
                <c:pt idx="8">
                  <c:v>2013.0</c:v>
                </c:pt>
              </c:numCache>
            </c:numRef>
          </c:cat>
          <c:val>
            <c:numRef>
              <c:f>'aportaciones entre PNB'!$J$38:$J$46</c:f>
              <c:numCache>
                <c:formatCode>0.00%</c:formatCode>
                <c:ptCount val="9"/>
                <c:pt idx="0">
                  <c:v>0.212334971993314</c:v>
                </c:pt>
                <c:pt idx="1">
                  <c:v>0.216856828273784</c:v>
                </c:pt>
                <c:pt idx="2">
                  <c:v>0.217599150433605</c:v>
                </c:pt>
                <c:pt idx="3">
                  <c:v>0.244228754240221</c:v>
                </c:pt>
                <c:pt idx="4">
                  <c:v>0.269388018152124</c:v>
                </c:pt>
                <c:pt idx="5">
                  <c:v>0.31111010878052</c:v>
                </c:pt>
                <c:pt idx="6">
                  <c:v>0.318280700123348</c:v>
                </c:pt>
                <c:pt idx="7">
                  <c:v>0.285155942208575</c:v>
                </c:pt>
                <c:pt idx="8">
                  <c:v>0.27360366880973</c:v>
                </c:pt>
              </c:numCache>
            </c:numRef>
          </c:val>
        </c:ser>
        <c:dLbls>
          <c:showLegendKey val="0"/>
          <c:showVal val="0"/>
          <c:showCatName val="0"/>
          <c:showSerName val="0"/>
          <c:showPercent val="0"/>
          <c:showBubbleSize val="0"/>
        </c:dLbls>
        <c:gapWidth val="219"/>
        <c:overlap val="-27"/>
        <c:axId val="-2125520440"/>
        <c:axId val="-2125702984"/>
      </c:barChart>
      <c:catAx>
        <c:axId val="-212552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25702984"/>
        <c:crosses val="autoZero"/>
        <c:auto val="1"/>
        <c:lblAlgn val="ctr"/>
        <c:lblOffset val="100"/>
        <c:noMultiLvlLbl val="0"/>
      </c:catAx>
      <c:valAx>
        <c:axId val="-2125702984"/>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255204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39641728350406"/>
          <c:y val="0.0761358931848885"/>
          <c:w val="0.227017205269484"/>
          <c:h val="0.777816752684413"/>
        </c:manualLayout>
      </c:layout>
      <c:doughnutChart>
        <c:varyColors val="1"/>
        <c:ser>
          <c:idx val="0"/>
          <c:order val="0"/>
          <c:dLbls>
            <c:spPr>
              <a:noFill/>
              <a:ln>
                <a:noFill/>
              </a:ln>
              <a:effectLst/>
            </c:spPr>
            <c:txPr>
              <a:bodyPr/>
              <a:lstStyle/>
              <a:p>
                <a:pPr>
                  <a:defRPr sz="11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'slide 5'!$A$3:$A$8</c:f>
              <c:strCache>
                <c:ptCount val="6"/>
                <c:pt idx="0">
                  <c:v>Direct Payments (For a Specified Use and With Unrestricted Use</c:v>
                </c:pt>
                <c:pt idx="1">
                  <c:v>Insurance (such as Social Security, Medicare, and Medicaid)</c:v>
                </c:pt>
                <c:pt idx="2">
                  <c:v>Grants (Block, Grants, Formula Grants, Project Grants And Cooperative Agreements)</c:v>
                </c:pt>
                <c:pt idx="3">
                  <c:v>Procurement Contracts</c:v>
                </c:pt>
                <c:pt idx="4">
                  <c:v>Direct and Guaranteed Loans</c:v>
                </c:pt>
                <c:pt idx="5">
                  <c:v>Salaries And Wages</c:v>
                </c:pt>
              </c:strCache>
            </c:strRef>
          </c:cat>
          <c:val>
            <c:numRef>
              <c:f>'slide 5'!$C$3:$C$8</c:f>
              <c:numCache>
                <c:formatCode>"$"#,##0_);\("$"#,##0\)</c:formatCode>
                <c:ptCount val="6"/>
                <c:pt idx="0">
                  <c:v>12910.851567</c:v>
                </c:pt>
                <c:pt idx="1">
                  <c:v>5605.625521</c:v>
                </c:pt>
                <c:pt idx="2">
                  <c:v>6313.384588</c:v>
                </c:pt>
                <c:pt idx="3">
                  <c:v>1043.30601</c:v>
                </c:pt>
                <c:pt idx="4">
                  <c:v>2397.095817</c:v>
                </c:pt>
                <c:pt idx="5">
                  <c:v>850.583783</c:v>
                </c:pt>
              </c:numCache>
            </c:numRef>
          </c:val>
        </c:ser>
        <c:dLbls>
          <c:showLegendKey val="0"/>
          <c:showVal val="0"/>
          <c:showCatName val="0"/>
          <c:showSerName val="0"/>
          <c:showPercent val="0"/>
          <c:showBubbleSize val="0"/>
          <c:showLeaderLines val="0"/>
        </c:dLbls>
        <c:firstSliceAng val="0"/>
        <c:holeSize val="50"/>
      </c:doughnutChart>
    </c:plotArea>
    <c:legend>
      <c:legendPos val="l"/>
      <c:layout>
        <c:manualLayout>
          <c:xMode val="edge"/>
          <c:yMode val="edge"/>
          <c:x val="0.00898972481532133"/>
          <c:y val="0.0139282432475252"/>
          <c:w val="0.430621267848497"/>
          <c:h val="0.858244906403831"/>
        </c:manualLayout>
      </c:layout>
      <c:overlay val="0"/>
    </c:legend>
    <c:plotVisOnly val="1"/>
    <c:dispBlanksAs val="zero"/>
    <c:showDLblsOverMax val="0"/>
  </c:chart>
  <c:spPr>
    <a:ln>
      <a:noFill/>
    </a:ln>
  </c:spPr>
  <c:txPr>
    <a:bodyPr/>
    <a:lstStyle/>
    <a:p>
      <a:pPr>
        <a:defRPr>
          <a:latin typeface="Century Gothic" panose="020B0502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000">
                <a:latin typeface="+mj-lt"/>
              </a:defRPr>
            </a:pPr>
            <a:r>
              <a:rPr lang="en-US" sz="1400" b="1" i="0" baseline="0" dirty="0"/>
              <a:t>Distribution of  Functional </a:t>
            </a:r>
            <a:r>
              <a:rPr lang="en-US" sz="1400" b="1" i="0" baseline="0" dirty="0" smtClean="0"/>
              <a:t>Areas </a:t>
            </a:r>
            <a:r>
              <a:rPr lang="en-US" sz="1400" b="1" i="0" baseline="0" dirty="0"/>
              <a:t>by </a:t>
            </a:r>
            <a:r>
              <a:rPr lang="en-US" sz="1400" b="1" i="0" u="none" strike="noStrike" baseline="0" dirty="0"/>
              <a:t>Program </a:t>
            </a:r>
            <a:r>
              <a:rPr lang="en-US" sz="1400" b="1" i="0" u="none" strike="noStrike" baseline="0" dirty="0" smtClean="0"/>
              <a:t>Grant </a:t>
            </a:r>
            <a:r>
              <a:rPr lang="en-US" sz="1400" b="1" i="0" u="none" strike="noStrike" baseline="0" dirty="0"/>
              <a:t>Categories </a:t>
            </a:r>
          </a:p>
          <a:p>
            <a:pPr>
              <a:defRPr sz="1000">
                <a:latin typeface="+mj-lt"/>
              </a:defRPr>
            </a:pPr>
            <a:r>
              <a:rPr lang="en-US" sz="1400" b="1" i="0" baseline="0" dirty="0"/>
              <a:t>(Puerto Rico Awarded </a:t>
            </a:r>
            <a:r>
              <a:rPr lang="en-US" sz="1400" b="1" i="0" u="sng" baseline="0" dirty="0"/>
              <a:t>Obligations</a:t>
            </a:r>
            <a:r>
              <a:rPr lang="en-US" sz="1400" b="1" i="0" baseline="0" dirty="0"/>
              <a:t> for FY-2010)</a:t>
            </a:r>
          </a:p>
        </c:rich>
      </c:tx>
      <c:layout>
        <c:manualLayout>
          <c:xMode val="edge"/>
          <c:yMode val="edge"/>
          <c:x val="0.282156941760387"/>
          <c:y val="0.0378938127614594"/>
        </c:manualLayout>
      </c:layout>
      <c:overlay val="0"/>
    </c:title>
    <c:autoTitleDeleted val="0"/>
    <c:plotArea>
      <c:layout>
        <c:manualLayout>
          <c:layoutTarget val="inner"/>
          <c:xMode val="edge"/>
          <c:yMode val="edge"/>
          <c:x val="0.109346644169479"/>
          <c:y val="0.167649606299213"/>
          <c:w val="0.932543709973004"/>
          <c:h val="0.446625181561043"/>
        </c:manualLayout>
      </c:layout>
      <c:barChart>
        <c:barDir val="col"/>
        <c:grouping val="clustered"/>
        <c:varyColors val="0"/>
        <c:ser>
          <c:idx val="1"/>
          <c:order val="0"/>
          <c:tx>
            <c:strRef>
              <c:f>'FncArea-Programtype (PR)p43&amp;45'!$I$4</c:f>
              <c:strCache>
                <c:ptCount val="1"/>
                <c:pt idx="0">
                  <c:v>Grand Total</c:v>
                </c:pt>
              </c:strCache>
            </c:strRef>
          </c:tx>
          <c:spPr>
            <a:solidFill>
              <a:schemeClr val="accent1"/>
            </a:solidFill>
          </c:spPr>
          <c:invertIfNegative val="0"/>
          <c:dLbls>
            <c:spPr>
              <a:noFill/>
              <a:ln>
                <a:noFill/>
              </a:ln>
              <a:effectLst/>
            </c:spPr>
            <c:txPr>
              <a:bodyPr rot="-5400000" vert="horz" wrap="square" lIns="38100" tIns="19050" rIns="38100" bIns="19050" anchor="ctr">
                <a:spAutoFit/>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'FncArea-Programtype (PR)p43&amp;45'!$A$5:$A$24</c:f>
              <c:strCache>
                <c:ptCount val="20"/>
                <c:pt idx="0">
                  <c:v>Health</c:v>
                </c:pt>
                <c:pt idx="1">
                  <c:v>Education</c:v>
                </c:pt>
                <c:pt idx="2">
                  <c:v>Income Security And Social Services</c:v>
                </c:pt>
                <c:pt idx="3">
                  <c:v>Disaster Prevention And Relief</c:v>
                </c:pt>
                <c:pt idx="4">
                  <c:v>Transportation</c:v>
                </c:pt>
                <c:pt idx="5">
                  <c:v>Energy</c:v>
                </c:pt>
                <c:pt idx="6">
                  <c:v>Information And Statistics</c:v>
                </c:pt>
                <c:pt idx="7">
                  <c:v>Employment, Labor, And Training</c:v>
                </c:pt>
                <c:pt idx="8">
                  <c:v>Science And Technology</c:v>
                </c:pt>
                <c:pt idx="9">
                  <c:v>Business And Commerce</c:v>
                </c:pt>
                <c:pt idx="10">
                  <c:v>Law, Justice And Legal Services</c:v>
                </c:pt>
                <c:pt idx="11">
                  <c:v>Community Development</c:v>
                </c:pt>
                <c:pt idx="12">
                  <c:v>Agricultural</c:v>
                </c:pt>
                <c:pt idx="13">
                  <c:v>Environmental Quality</c:v>
                </c:pt>
                <c:pt idx="14">
                  <c:v>Natural Resources</c:v>
                </c:pt>
                <c:pt idx="15">
                  <c:v>Food And Nutrition</c:v>
                </c:pt>
                <c:pt idx="16">
                  <c:v>Housing</c:v>
                </c:pt>
                <c:pt idx="17">
                  <c:v>Cultural Affairs</c:v>
                </c:pt>
                <c:pt idx="18">
                  <c:v>Consumer Protection</c:v>
                </c:pt>
                <c:pt idx="19">
                  <c:v>Regional Development</c:v>
                </c:pt>
              </c:strCache>
            </c:strRef>
          </c:cat>
          <c:val>
            <c:numRef>
              <c:f>'FncArea-Programtype (PR)p43&amp;45'!$I$5:$I$24</c:f>
              <c:numCache>
                <c:formatCode>_(* #,##0_);_(* \(#,##0\);_(* "-"??_);_(@_)</c:formatCode>
                <c:ptCount val="20"/>
                <c:pt idx="0">
                  <c:v>6.534579579E8</c:v>
                </c:pt>
                <c:pt idx="1">
                  <c:v>8.50640991733333E8</c:v>
                </c:pt>
                <c:pt idx="2">
                  <c:v>1.7956150246E9</c:v>
                </c:pt>
                <c:pt idx="3">
                  <c:v>8.80583287666666E7</c:v>
                </c:pt>
                <c:pt idx="4">
                  <c:v>1.11830129266667E8</c:v>
                </c:pt>
                <c:pt idx="5">
                  <c:v>7.52796836666666E7</c:v>
                </c:pt>
                <c:pt idx="6">
                  <c:v>5.49574145166667E7</c:v>
                </c:pt>
                <c:pt idx="7">
                  <c:v>1.1694556885E8</c:v>
                </c:pt>
                <c:pt idx="8">
                  <c:v>2.69872311333333E7</c:v>
                </c:pt>
                <c:pt idx="9">
                  <c:v>7.55105376666666E7</c:v>
                </c:pt>
                <c:pt idx="10">
                  <c:v>1.9094869E7</c:v>
                </c:pt>
                <c:pt idx="11">
                  <c:v>9.76797952666666E7</c:v>
                </c:pt>
                <c:pt idx="12">
                  <c:v>9.17519546666666E6</c:v>
                </c:pt>
                <c:pt idx="13">
                  <c:v>1.26653388223333E9</c:v>
                </c:pt>
                <c:pt idx="14">
                  <c:v>3.50484785E7</c:v>
                </c:pt>
                <c:pt idx="15">
                  <c:v>1.906381485E8</c:v>
                </c:pt>
                <c:pt idx="16">
                  <c:v>3.854425965E8</c:v>
                </c:pt>
                <c:pt idx="17">
                  <c:v>1.74899E6</c:v>
                </c:pt>
                <c:pt idx="18">
                  <c:v>1.27345343333333E6</c:v>
                </c:pt>
                <c:pt idx="19">
                  <c:v>3.308776E6</c:v>
                </c:pt>
              </c:numCache>
            </c:numRef>
          </c:val>
        </c:ser>
        <c:dLbls>
          <c:showLegendKey val="0"/>
          <c:showVal val="0"/>
          <c:showCatName val="0"/>
          <c:showSerName val="0"/>
          <c:showPercent val="0"/>
          <c:showBubbleSize val="0"/>
        </c:dLbls>
        <c:gapWidth val="150"/>
        <c:axId val="2112197848"/>
        <c:axId val="2112201000"/>
      </c:barChart>
      <c:catAx>
        <c:axId val="2112197848"/>
        <c:scaling>
          <c:orientation val="minMax"/>
        </c:scaling>
        <c:delete val="0"/>
        <c:axPos val="b"/>
        <c:numFmt formatCode="General" sourceLinked="1"/>
        <c:majorTickMark val="out"/>
        <c:minorTickMark val="none"/>
        <c:tickLblPos val="nextTo"/>
        <c:crossAx val="2112201000"/>
        <c:crosses val="autoZero"/>
        <c:auto val="1"/>
        <c:lblAlgn val="ctr"/>
        <c:lblOffset val="100"/>
        <c:noMultiLvlLbl val="0"/>
      </c:catAx>
      <c:valAx>
        <c:axId val="2112201000"/>
        <c:scaling>
          <c:orientation val="minMax"/>
        </c:scaling>
        <c:delete val="0"/>
        <c:axPos val="l"/>
        <c:majorGridlines>
          <c:spPr>
            <a:ln>
              <a:noFill/>
            </a:ln>
          </c:spPr>
        </c:majorGridlines>
        <c:numFmt formatCode="_(* #,##0_);_(* \(#,##0\);_(* &quot;-&quot;??_);_(@_)" sourceLinked="1"/>
        <c:majorTickMark val="out"/>
        <c:minorTickMark val="none"/>
        <c:tickLblPos val="nextTo"/>
        <c:crossAx val="2112197848"/>
        <c:crosses val="autoZero"/>
        <c:crossBetween val="between"/>
      </c:valAx>
      <c:spPr>
        <a:no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100" b="1" dirty="0" smtClean="0"/>
              <a:t>Federal Funds by Agency </a:t>
            </a:r>
          </a:p>
          <a:p>
            <a:pPr>
              <a:defRPr sz="1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100" b="1" dirty="0" smtClean="0"/>
              <a:t>Fiscal Year 2015</a:t>
            </a:r>
          </a:p>
          <a:p>
            <a:pPr>
              <a:defRPr sz="10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100" b="1" dirty="0" smtClean="0"/>
              <a:t>(</a:t>
            </a:r>
            <a:r>
              <a:rPr lang="en-US" sz="1100" b="1" dirty="0"/>
              <a:t>3 </a:t>
            </a:r>
            <a:r>
              <a:rPr lang="en-US" sz="1100" b="1" dirty="0" smtClean="0"/>
              <a:t>Major Recipients)</a:t>
            </a:r>
            <a:endParaRPr lang="en-US" sz="1100" b="1" dirty="0"/>
          </a:p>
        </c:rich>
      </c:tx>
      <c:layout/>
      <c:overlay val="0"/>
      <c:spPr>
        <a:noFill/>
        <a:ln>
          <a:noFill/>
        </a:ln>
        <a:effectLst/>
      </c:spPr>
    </c:title>
    <c:autoTitleDeleted val="0"/>
    <c:plotArea>
      <c:layout>
        <c:manualLayout>
          <c:layoutTarget val="inner"/>
          <c:xMode val="edge"/>
          <c:yMode val="edge"/>
          <c:x val="0.111139326334208"/>
          <c:y val="0.192175925925926"/>
          <c:w val="0.861082895888014"/>
          <c:h val="0.571643336249636"/>
        </c:manualLayout>
      </c:layout>
      <c:barChart>
        <c:barDir val="col"/>
        <c:grouping val="clustered"/>
        <c:varyColors val="0"/>
        <c:ser>
          <c:idx val="0"/>
          <c:order val="0"/>
          <c:tx>
            <c:strRef>
              <c:f>'Aportaciones fed por agencia'!$D$3</c:f>
              <c:strCache>
                <c:ptCount val="1"/>
                <c:pt idx="0">
                  <c:v>Fondos federales asignados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'Aportaciones fed por agencia'!$D$5:$D$7</c:f>
              <c:strCache>
                <c:ptCount val="3"/>
                <c:pt idx="0">
                  <c:v>Departamento de la Familia</c:v>
                </c:pt>
                <c:pt idx="1">
                  <c:v>Departamento de Educación</c:v>
                </c:pt>
                <c:pt idx="2">
                  <c:v>Departamento de Salud</c:v>
                </c:pt>
              </c:strCache>
            </c:strRef>
          </c:cat>
          <c:val>
            <c:numRef>
              <c:f>'Aportaciones fed por agencia'!$E$5:$E$7</c:f>
              <c:numCache>
                <c:formatCode>0%</c:formatCode>
                <c:ptCount val="3"/>
                <c:pt idx="0">
                  <c:v>0.31</c:v>
                </c:pt>
                <c:pt idx="1">
                  <c:v>0.2</c:v>
                </c:pt>
                <c:pt idx="2">
                  <c:v>0.17</c:v>
                </c:pt>
              </c:numCache>
            </c:numRef>
          </c:val>
        </c:ser>
        <c:dLbls>
          <c:showLegendKey val="0"/>
          <c:showVal val="0"/>
          <c:showCatName val="0"/>
          <c:showSerName val="0"/>
          <c:showPercent val="0"/>
          <c:showBubbleSize val="0"/>
        </c:dLbls>
        <c:gapWidth val="75"/>
        <c:overlap val="-27"/>
        <c:axId val="2136254648"/>
        <c:axId val="2135991416"/>
      </c:barChart>
      <c:catAx>
        <c:axId val="213625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35991416"/>
        <c:crosses val="autoZero"/>
        <c:auto val="1"/>
        <c:lblAlgn val="ctr"/>
        <c:lblOffset val="100"/>
        <c:noMultiLvlLbl val="0"/>
      </c:catAx>
      <c:valAx>
        <c:axId val="2135991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36254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0.07036</cdr:x>
      <cdr:y>0.91074</cdr:y>
    </cdr:from>
    <cdr:to>
      <cdr:x>0.91766</cdr:x>
      <cdr:y>0.99339</cdr:y>
    </cdr:to>
    <cdr:sp macro="" textlink="">
      <cdr:nvSpPr>
        <cdr:cNvPr id="2" name="TextBox 1"/>
        <cdr:cNvSpPr txBox="1"/>
      </cdr:nvSpPr>
      <cdr:spPr>
        <a:xfrm xmlns:a="http://schemas.openxmlformats.org/drawingml/2006/main">
          <a:off x="447676" y="2624138"/>
          <a:ext cx="53911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R" sz="900">
              <a:solidFill>
                <a:schemeClr val="tx1">
                  <a:lumMod val="75000"/>
                  <a:lumOff val="25000"/>
                </a:schemeClr>
              </a:solidFill>
              <a:latin typeface="Century Gothic" panose="020B0502020202020204" pitchFamily="34" charset="0"/>
            </a:rPr>
            <a:t>Fuente: Apéndice Estadístico, Junta de Planificación de Puerto Rico. </a:t>
          </a:r>
        </a:p>
      </cdr:txBody>
    </cdr:sp>
  </cdr:relSizeAnchor>
</c:userShapes>
</file>

<file path=ppt/drawings/drawing2.xml><?xml version="1.0" encoding="utf-8"?>
<c:userShapes xmlns:c="http://schemas.openxmlformats.org/drawingml/2006/chart">
  <cdr:relSizeAnchor xmlns:cdr="http://schemas.openxmlformats.org/drawingml/2006/chartDrawing">
    <cdr:from>
      <cdr:x>0.0875</cdr:x>
      <cdr:y>0.90451</cdr:y>
    </cdr:from>
    <cdr:to>
      <cdr:x>0.96042</cdr:x>
      <cdr:y>0.98958</cdr:y>
    </cdr:to>
    <cdr:sp macro="" textlink="">
      <cdr:nvSpPr>
        <cdr:cNvPr id="2" name="TextBox 1"/>
        <cdr:cNvSpPr txBox="1"/>
      </cdr:nvSpPr>
      <cdr:spPr>
        <a:xfrm xmlns:a="http://schemas.openxmlformats.org/drawingml/2006/main">
          <a:off x="400049" y="2481263"/>
          <a:ext cx="3990975" cy="233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R" sz="800">
              <a:solidFill>
                <a:schemeClr val="tx1">
                  <a:lumMod val="75000"/>
                  <a:lumOff val="25000"/>
                </a:schemeClr>
              </a:solidFill>
              <a:latin typeface="Century Gothic" panose="020B0502020202020204" pitchFamily="34" charset="0"/>
            </a:rPr>
            <a:t>Fuente: Oficina de Gerencia y Presupuesto</a:t>
          </a:r>
          <a:r>
            <a:rPr lang="es-PR" sz="800" baseline="0">
              <a:solidFill>
                <a:schemeClr val="tx1">
                  <a:lumMod val="75000"/>
                  <a:lumOff val="25000"/>
                </a:schemeClr>
              </a:solidFill>
              <a:latin typeface="Century Gothic" panose="020B0502020202020204" pitchFamily="34" charset="0"/>
            </a:rPr>
            <a:t> de Puerto Rico (OGP)</a:t>
          </a:r>
          <a:r>
            <a:rPr lang="es-PR" sz="800">
              <a:solidFill>
                <a:schemeClr val="tx1">
                  <a:lumMod val="75000"/>
                  <a:lumOff val="25000"/>
                </a:schemeClr>
              </a:solidFill>
              <a:latin typeface="Century Gothic" panose="020B0502020202020204" pitchFamily="34" charset="0"/>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8D2B3-F5A9-4CDD-BE6F-3DFDCA8069F7}" type="datetimeFigureOut">
              <a:rPr lang="es-PR" smtClean="0"/>
              <a:t>2/2/15</a:t>
            </a:fld>
            <a:endParaRPr lang="es-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14E11-544E-4EEF-8AFB-1597A2106B58}" type="slidenum">
              <a:rPr lang="es-PR" smtClean="0"/>
              <a:t>‹#›</a:t>
            </a:fld>
            <a:endParaRPr lang="es-PR"/>
          </a:p>
        </p:txBody>
      </p:sp>
    </p:spTree>
    <p:extLst>
      <p:ext uri="{BB962C8B-B14F-4D97-AF65-F5344CB8AC3E}">
        <p14:creationId xmlns:p14="http://schemas.microsoft.com/office/powerpoint/2010/main" val="84040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D0506B-3382-4D90-BA79-1AC8C9747148}" type="slidenum">
              <a:rPr lang="en-US" smtClean="0"/>
              <a:t>1</a:t>
            </a:fld>
            <a:endParaRPr lang="en-US"/>
          </a:p>
        </p:txBody>
      </p:sp>
    </p:spTree>
    <p:extLst>
      <p:ext uri="{BB962C8B-B14F-4D97-AF65-F5344CB8AC3E}">
        <p14:creationId xmlns:p14="http://schemas.microsoft.com/office/powerpoint/2010/main" val="107452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14E11-544E-4EEF-8AFB-1597A2106B58}" type="slidenum">
              <a:rPr lang="es-PR" smtClean="0"/>
              <a:t>10</a:t>
            </a:fld>
            <a:endParaRPr lang="es-PR"/>
          </a:p>
        </p:txBody>
      </p:sp>
    </p:spTree>
    <p:extLst>
      <p:ext uri="{BB962C8B-B14F-4D97-AF65-F5344CB8AC3E}">
        <p14:creationId xmlns:p14="http://schemas.microsoft.com/office/powerpoint/2010/main" val="148170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Recipients</a:t>
            </a:r>
            <a:r>
              <a:rPr lang="es-PR" baseline="0" dirty="0" smtClean="0"/>
              <a:t>/agencies </a:t>
            </a:r>
            <a:r>
              <a:rPr lang="es-PR" baseline="0" dirty="0" err="1" smtClean="0"/>
              <a:t>need</a:t>
            </a:r>
            <a:r>
              <a:rPr lang="es-PR" baseline="0" dirty="0" smtClean="0"/>
              <a:t> </a:t>
            </a:r>
            <a:r>
              <a:rPr lang="es-PR" baseline="0" dirty="0" err="1" smtClean="0"/>
              <a:t>to</a:t>
            </a:r>
            <a:r>
              <a:rPr lang="es-PR" baseline="0" dirty="0" smtClean="0"/>
              <a:t> compete in </a:t>
            </a:r>
            <a:r>
              <a:rPr lang="es-PR" baseline="0" dirty="0" err="1" smtClean="0"/>
              <a:t>multiple</a:t>
            </a:r>
            <a:r>
              <a:rPr lang="es-PR" baseline="0" dirty="0" smtClean="0"/>
              <a:t> </a:t>
            </a:r>
            <a:r>
              <a:rPr lang="es-PR" baseline="0" dirty="0" err="1" smtClean="0"/>
              <a:t>funding</a:t>
            </a:r>
            <a:r>
              <a:rPr lang="es-PR" baseline="0" dirty="0" smtClean="0"/>
              <a:t> </a:t>
            </a:r>
            <a:r>
              <a:rPr lang="es-PR" baseline="0" dirty="0" err="1" smtClean="0"/>
              <a:t>opportunities</a:t>
            </a:r>
            <a:r>
              <a:rPr lang="es-PR" baseline="0" dirty="0" smtClean="0"/>
              <a:t>, </a:t>
            </a:r>
            <a:r>
              <a:rPr lang="es-PR" baseline="0" dirty="0" err="1" smtClean="0"/>
              <a:t>this</a:t>
            </a:r>
            <a:r>
              <a:rPr lang="es-PR" baseline="0" dirty="0" smtClean="0"/>
              <a:t> </a:t>
            </a:r>
            <a:r>
              <a:rPr lang="es-PR" baseline="0" dirty="0" err="1" smtClean="0"/>
              <a:t>will</a:t>
            </a:r>
            <a:r>
              <a:rPr lang="es-PR" baseline="0" dirty="0" smtClean="0"/>
              <a:t> </a:t>
            </a:r>
            <a:r>
              <a:rPr lang="es-PR" baseline="0" dirty="0" err="1" smtClean="0"/>
              <a:t>provide</a:t>
            </a:r>
            <a:r>
              <a:rPr lang="es-PR" baseline="0" dirty="0" smtClean="0"/>
              <a:t> </a:t>
            </a:r>
            <a:r>
              <a:rPr lang="es-PR" baseline="0" dirty="0" err="1" smtClean="0"/>
              <a:t>the</a:t>
            </a:r>
            <a:r>
              <a:rPr lang="es-PR" baseline="0" dirty="0" smtClean="0"/>
              <a:t> </a:t>
            </a:r>
            <a:r>
              <a:rPr lang="es-PR" baseline="0" dirty="0" err="1" smtClean="0"/>
              <a:t>proper</a:t>
            </a:r>
            <a:r>
              <a:rPr lang="es-PR" baseline="0" dirty="0" smtClean="0"/>
              <a:t> know-how </a:t>
            </a:r>
            <a:r>
              <a:rPr lang="es-PR" baseline="0" dirty="0" err="1" smtClean="0"/>
              <a:t>for</a:t>
            </a:r>
            <a:r>
              <a:rPr lang="es-PR" baseline="0" dirty="0" smtClean="0"/>
              <a:t> </a:t>
            </a:r>
            <a:r>
              <a:rPr lang="es-PR" baseline="0" dirty="0" err="1" smtClean="0"/>
              <a:t>future</a:t>
            </a:r>
            <a:r>
              <a:rPr lang="es-PR" baseline="0" dirty="0" smtClean="0"/>
              <a:t> </a:t>
            </a:r>
            <a:r>
              <a:rPr lang="es-PR" baseline="0" dirty="0" err="1" smtClean="0"/>
              <a:t>competitions</a:t>
            </a:r>
            <a:r>
              <a:rPr lang="es-PR" baseline="0" dirty="0" smtClean="0"/>
              <a:t> and </a:t>
            </a:r>
            <a:r>
              <a:rPr lang="es-PR" baseline="0" dirty="0" err="1" smtClean="0"/>
              <a:t>will</a:t>
            </a:r>
            <a:r>
              <a:rPr lang="es-PR" baseline="0" dirty="0" smtClean="0"/>
              <a:t> </a:t>
            </a:r>
            <a:r>
              <a:rPr lang="es-PR" baseline="0" dirty="0" err="1" smtClean="0"/>
              <a:t>increase</a:t>
            </a:r>
            <a:r>
              <a:rPr lang="es-PR" baseline="0" dirty="0" smtClean="0"/>
              <a:t> </a:t>
            </a:r>
            <a:r>
              <a:rPr lang="es-PR" baseline="0" dirty="0" err="1" smtClean="0"/>
              <a:t>the</a:t>
            </a:r>
            <a:r>
              <a:rPr lang="es-PR" baseline="0" dirty="0" smtClean="0"/>
              <a:t> chance of </a:t>
            </a:r>
            <a:r>
              <a:rPr lang="es-PR" baseline="0" dirty="0" err="1" smtClean="0"/>
              <a:t>winning</a:t>
            </a:r>
            <a:r>
              <a:rPr lang="es-PR" baseline="0" dirty="0" smtClean="0"/>
              <a:t> a </a:t>
            </a:r>
            <a:r>
              <a:rPr lang="es-PR" baseline="0" dirty="0" err="1" smtClean="0"/>
              <a:t>grant</a:t>
            </a:r>
            <a:r>
              <a:rPr lang="es-PR" baseline="0" dirty="0" smtClean="0"/>
              <a:t>. A </a:t>
            </a:r>
            <a:r>
              <a:rPr lang="es-PR" baseline="0" dirty="0" err="1" smtClean="0"/>
              <a:t>winning</a:t>
            </a:r>
            <a:r>
              <a:rPr lang="es-PR" baseline="0" dirty="0" smtClean="0"/>
              <a:t> </a:t>
            </a:r>
            <a:r>
              <a:rPr lang="es-PR" baseline="0" dirty="0" err="1" smtClean="0"/>
              <a:t>proposal</a:t>
            </a:r>
            <a:r>
              <a:rPr lang="es-PR" baseline="0" dirty="0" smtClean="0"/>
              <a:t> </a:t>
            </a:r>
            <a:r>
              <a:rPr lang="es-PR" baseline="0" dirty="0" err="1" smtClean="0"/>
              <a:t>is</a:t>
            </a:r>
            <a:r>
              <a:rPr lang="es-PR" baseline="0" dirty="0" smtClean="0"/>
              <a:t> </a:t>
            </a:r>
            <a:r>
              <a:rPr lang="es-PR" baseline="0" dirty="0" err="1" smtClean="0"/>
              <a:t>one</a:t>
            </a:r>
            <a:r>
              <a:rPr lang="es-PR" baseline="0" dirty="0" smtClean="0"/>
              <a:t> </a:t>
            </a:r>
            <a:r>
              <a:rPr lang="es-PR" baseline="0" dirty="0" err="1" smtClean="0"/>
              <a:t>that</a:t>
            </a:r>
            <a:r>
              <a:rPr lang="es-PR" baseline="0" dirty="0" smtClean="0"/>
              <a:t> </a:t>
            </a:r>
            <a:r>
              <a:rPr lang="es-PR" baseline="0" dirty="0" err="1" smtClean="0"/>
              <a:t>needs</a:t>
            </a:r>
            <a:r>
              <a:rPr lang="es-PR" baseline="0" dirty="0" smtClean="0"/>
              <a:t> </a:t>
            </a:r>
            <a:r>
              <a:rPr lang="es-PR" baseline="0" dirty="0" err="1" smtClean="0"/>
              <a:t>very</a:t>
            </a:r>
            <a:r>
              <a:rPr lang="es-PR" baseline="0" dirty="0" smtClean="0"/>
              <a:t> </a:t>
            </a:r>
            <a:r>
              <a:rPr lang="es-PR" baseline="0" dirty="0" err="1" smtClean="0"/>
              <a:t>little</a:t>
            </a:r>
            <a:r>
              <a:rPr lang="es-PR" baseline="0" dirty="0" smtClean="0"/>
              <a:t> </a:t>
            </a:r>
            <a:r>
              <a:rPr lang="es-PR" baseline="0" dirty="0" err="1" smtClean="0"/>
              <a:t>justification</a:t>
            </a:r>
            <a:r>
              <a:rPr lang="es-PR" baseline="0" dirty="0" smtClean="0"/>
              <a:t> </a:t>
            </a:r>
            <a:r>
              <a:rPr lang="es-PR" baseline="0" dirty="0" err="1" smtClean="0"/>
              <a:t>because</a:t>
            </a:r>
            <a:r>
              <a:rPr lang="es-PR" baseline="0" dirty="0" smtClean="0"/>
              <a:t> </a:t>
            </a:r>
            <a:r>
              <a:rPr lang="es-PR" baseline="0" dirty="0" err="1" smtClean="0"/>
              <a:t>past</a:t>
            </a:r>
            <a:r>
              <a:rPr lang="es-PR" baseline="0" dirty="0" smtClean="0"/>
              <a:t> record evidencies </a:t>
            </a:r>
            <a:r>
              <a:rPr lang="es-PR" baseline="0" dirty="0" err="1" smtClean="0"/>
              <a:t>execution</a:t>
            </a:r>
            <a:r>
              <a:rPr lang="es-PR" baseline="0" dirty="0" smtClean="0"/>
              <a:t> </a:t>
            </a:r>
            <a:r>
              <a:rPr lang="es-PR" baseline="0" dirty="0" err="1" smtClean="0"/>
              <a:t>capability</a:t>
            </a:r>
            <a:r>
              <a:rPr lang="es-PR" baseline="0" dirty="0" smtClean="0"/>
              <a:t>. </a:t>
            </a:r>
            <a:r>
              <a:rPr lang="es-PR" baseline="0" dirty="0" err="1" smtClean="0"/>
              <a:t>The</a:t>
            </a:r>
            <a:r>
              <a:rPr lang="es-PR" baseline="0" dirty="0" smtClean="0"/>
              <a:t> FFMO </a:t>
            </a:r>
            <a:r>
              <a:rPr lang="es-PR" baseline="0" dirty="0" err="1" smtClean="0"/>
              <a:t>is</a:t>
            </a:r>
            <a:r>
              <a:rPr lang="es-PR" baseline="0" dirty="0" smtClean="0"/>
              <a:t> </a:t>
            </a:r>
            <a:r>
              <a:rPr lang="es-PR" baseline="0" dirty="0" err="1" smtClean="0"/>
              <a:t>the</a:t>
            </a:r>
            <a:r>
              <a:rPr lang="es-PR" baseline="0" dirty="0" smtClean="0"/>
              <a:t> </a:t>
            </a:r>
            <a:r>
              <a:rPr lang="es-PR" baseline="0" dirty="0" err="1" smtClean="0"/>
              <a:t>key</a:t>
            </a:r>
            <a:r>
              <a:rPr lang="es-PR" baseline="0" dirty="0" smtClean="0"/>
              <a:t> </a:t>
            </a:r>
            <a:r>
              <a:rPr lang="es-PR" baseline="0" dirty="0" err="1" smtClean="0"/>
              <a:t>ingredient</a:t>
            </a:r>
            <a:r>
              <a:rPr lang="es-PR" baseline="0" dirty="0" smtClean="0"/>
              <a:t> </a:t>
            </a:r>
            <a:r>
              <a:rPr lang="es-PR" baseline="0" dirty="0" err="1" smtClean="0"/>
              <a:t>for</a:t>
            </a:r>
            <a:r>
              <a:rPr lang="es-PR" baseline="0" dirty="0" smtClean="0"/>
              <a:t> </a:t>
            </a:r>
            <a:r>
              <a:rPr lang="es-PR" baseline="0" dirty="0" err="1" smtClean="0"/>
              <a:t>PR’s</a:t>
            </a:r>
            <a:r>
              <a:rPr lang="es-PR" baseline="0" dirty="0" smtClean="0"/>
              <a:t> </a:t>
            </a:r>
            <a:r>
              <a:rPr lang="es-PR" baseline="0" dirty="0" err="1" smtClean="0"/>
              <a:t>opportunity</a:t>
            </a:r>
            <a:r>
              <a:rPr lang="es-PR" baseline="0" dirty="0" smtClean="0"/>
              <a:t> </a:t>
            </a:r>
            <a:r>
              <a:rPr lang="es-PR" baseline="0" dirty="0" err="1" smtClean="0"/>
              <a:t>to</a:t>
            </a:r>
            <a:r>
              <a:rPr lang="es-PR" baseline="0" dirty="0" smtClean="0"/>
              <a:t> capture </a:t>
            </a:r>
            <a:r>
              <a:rPr lang="es-PR" baseline="0" dirty="0" err="1" smtClean="0"/>
              <a:t>additional</a:t>
            </a:r>
            <a:r>
              <a:rPr lang="es-PR" baseline="0" dirty="0" smtClean="0"/>
              <a:t> federal </a:t>
            </a:r>
            <a:r>
              <a:rPr lang="es-PR" baseline="0" dirty="0" err="1" smtClean="0"/>
              <a:t>dollars</a:t>
            </a:r>
            <a:r>
              <a:rPr lang="es-PR" baseline="0" dirty="0" smtClean="0"/>
              <a:t>. </a:t>
            </a:r>
            <a:r>
              <a:rPr lang="es-PR" baseline="0" dirty="0" err="1" smtClean="0"/>
              <a:t>Intra-agency</a:t>
            </a:r>
            <a:r>
              <a:rPr lang="es-PR" baseline="0" dirty="0" smtClean="0"/>
              <a:t> </a:t>
            </a:r>
            <a:r>
              <a:rPr lang="es-PR" baseline="0" dirty="0" err="1" smtClean="0"/>
              <a:t>coordination</a:t>
            </a:r>
            <a:r>
              <a:rPr lang="es-PR" baseline="0" dirty="0" smtClean="0"/>
              <a:t>, and </a:t>
            </a:r>
            <a:r>
              <a:rPr lang="es-PR" baseline="0" dirty="0" err="1" smtClean="0"/>
              <a:t>maximizing</a:t>
            </a:r>
            <a:r>
              <a:rPr lang="es-PR" baseline="0" dirty="0" smtClean="0"/>
              <a:t> </a:t>
            </a:r>
            <a:r>
              <a:rPr lang="es-PR" baseline="0" dirty="0" err="1" smtClean="0"/>
              <a:t>the</a:t>
            </a:r>
            <a:r>
              <a:rPr lang="es-PR" baseline="0" dirty="0" smtClean="0"/>
              <a:t> </a:t>
            </a:r>
            <a:r>
              <a:rPr lang="es-PR" baseline="0" dirty="0" err="1" smtClean="0"/>
              <a:t>current</a:t>
            </a:r>
            <a:r>
              <a:rPr lang="es-PR" baseline="0" dirty="0" smtClean="0"/>
              <a:t> set of federal </a:t>
            </a:r>
            <a:r>
              <a:rPr lang="es-PR" baseline="0" dirty="0" err="1" smtClean="0"/>
              <a:t>grants</a:t>
            </a:r>
            <a:r>
              <a:rPr lang="es-PR" baseline="0" dirty="0" smtClean="0"/>
              <a:t> </a:t>
            </a:r>
            <a:r>
              <a:rPr lang="es-PR" baseline="0" dirty="0" err="1" smtClean="0"/>
              <a:t>is</a:t>
            </a:r>
            <a:r>
              <a:rPr lang="es-PR" baseline="0" dirty="0" smtClean="0"/>
              <a:t> of </a:t>
            </a:r>
            <a:r>
              <a:rPr lang="es-PR" baseline="0" dirty="0" err="1" smtClean="0"/>
              <a:t>paramout</a:t>
            </a:r>
            <a:r>
              <a:rPr lang="es-PR" baseline="0" dirty="0" smtClean="0"/>
              <a:t> </a:t>
            </a:r>
            <a:r>
              <a:rPr lang="es-PR" baseline="0" dirty="0" err="1" smtClean="0"/>
              <a:t>importance</a:t>
            </a:r>
            <a:r>
              <a:rPr lang="es-PR" baseline="0" dirty="0" smtClean="0"/>
              <a:t>, </a:t>
            </a:r>
            <a:r>
              <a:rPr lang="es-PR" baseline="0" dirty="0" err="1" smtClean="0"/>
              <a:t>taking</a:t>
            </a:r>
            <a:r>
              <a:rPr lang="es-PR" baseline="0" dirty="0" smtClean="0"/>
              <a:t> </a:t>
            </a:r>
            <a:r>
              <a:rPr lang="es-PR" baseline="0" dirty="0" err="1" smtClean="0"/>
              <a:t>into</a:t>
            </a:r>
            <a:r>
              <a:rPr lang="es-PR" baseline="0" dirty="0" smtClean="0"/>
              <a:t> </a:t>
            </a:r>
            <a:r>
              <a:rPr lang="es-PR" baseline="0" dirty="0" err="1" smtClean="0"/>
              <a:t>account</a:t>
            </a:r>
            <a:r>
              <a:rPr lang="es-PR" baseline="0" dirty="0" smtClean="0"/>
              <a:t> </a:t>
            </a:r>
            <a:r>
              <a:rPr lang="es-PR" baseline="0" dirty="0" err="1" smtClean="0"/>
              <a:t>the</a:t>
            </a:r>
            <a:r>
              <a:rPr lang="es-PR" baseline="0" dirty="0" smtClean="0"/>
              <a:t> </a:t>
            </a:r>
            <a:r>
              <a:rPr lang="es-PR" baseline="0" dirty="0" err="1" smtClean="0"/>
              <a:t>Island’s</a:t>
            </a:r>
            <a:r>
              <a:rPr lang="es-PR" baseline="0" dirty="0" smtClean="0"/>
              <a:t> fiscal </a:t>
            </a:r>
            <a:r>
              <a:rPr lang="es-PR" baseline="0" dirty="0" err="1" smtClean="0"/>
              <a:t>situation</a:t>
            </a:r>
            <a:r>
              <a:rPr lang="es-PR" baseline="0" dirty="0" smtClean="0"/>
              <a:t>. 2 </a:t>
            </a:r>
            <a:r>
              <a:rPr lang="es-PR" baseline="0" dirty="0" err="1" smtClean="0"/>
              <a:t>goals</a:t>
            </a:r>
            <a:r>
              <a:rPr lang="es-PR" baseline="0" dirty="0" smtClean="0"/>
              <a:t>: capture new </a:t>
            </a:r>
            <a:r>
              <a:rPr lang="es-PR" baseline="0" dirty="0" err="1" smtClean="0"/>
              <a:t>funding</a:t>
            </a:r>
            <a:r>
              <a:rPr lang="es-PR" baseline="0" dirty="0" smtClean="0"/>
              <a:t> </a:t>
            </a:r>
            <a:r>
              <a:rPr lang="es-PR" baseline="0" dirty="0" err="1" smtClean="0"/>
              <a:t>opportunities</a:t>
            </a:r>
            <a:r>
              <a:rPr lang="es-PR" baseline="0" dirty="0" smtClean="0"/>
              <a:t> and </a:t>
            </a:r>
            <a:r>
              <a:rPr lang="es-PR" baseline="0" dirty="0" err="1" smtClean="0"/>
              <a:t>maximize</a:t>
            </a:r>
            <a:r>
              <a:rPr lang="es-PR" baseline="0" dirty="0" smtClean="0"/>
              <a:t> </a:t>
            </a:r>
            <a:r>
              <a:rPr lang="es-PR" baseline="0" dirty="0" err="1" smtClean="0"/>
              <a:t>the</a:t>
            </a:r>
            <a:r>
              <a:rPr lang="es-PR" baseline="0" dirty="0" smtClean="0"/>
              <a:t> use of federal </a:t>
            </a:r>
            <a:r>
              <a:rPr lang="es-PR" baseline="0" dirty="0" err="1" smtClean="0"/>
              <a:t>funds</a:t>
            </a:r>
            <a:r>
              <a:rPr lang="es-PR" baseline="0" dirty="0" smtClean="0"/>
              <a:t> </a:t>
            </a:r>
            <a:r>
              <a:rPr lang="es-PR" baseline="0" dirty="0" err="1" smtClean="0"/>
              <a:t>currently</a:t>
            </a:r>
            <a:r>
              <a:rPr lang="es-PR" baseline="0" dirty="0" smtClean="0"/>
              <a:t> </a:t>
            </a:r>
            <a:r>
              <a:rPr lang="es-PR" baseline="0" dirty="0" err="1" smtClean="0"/>
              <a:t>received</a:t>
            </a:r>
            <a:r>
              <a:rPr lang="es-PR" baseline="0" dirty="0" smtClean="0"/>
              <a:t>. </a:t>
            </a:r>
            <a:endParaRPr lang="es-PR" dirty="0"/>
          </a:p>
        </p:txBody>
      </p:sp>
      <p:sp>
        <p:nvSpPr>
          <p:cNvPr id="4" name="Slide Number Placeholder 3"/>
          <p:cNvSpPr>
            <a:spLocks noGrp="1"/>
          </p:cNvSpPr>
          <p:nvPr>
            <p:ph type="sldNum" sz="quarter" idx="10"/>
          </p:nvPr>
        </p:nvSpPr>
        <p:spPr/>
        <p:txBody>
          <a:bodyPr/>
          <a:lstStyle/>
          <a:p>
            <a:fld id="{4B914E11-544E-4EEF-8AFB-1597A2106B58}" type="slidenum">
              <a:rPr lang="es-PR" smtClean="0"/>
              <a:t>11</a:t>
            </a:fld>
            <a:endParaRPr lang="es-PR"/>
          </a:p>
        </p:txBody>
      </p:sp>
    </p:spTree>
    <p:extLst>
      <p:ext uri="{BB962C8B-B14F-4D97-AF65-F5344CB8AC3E}">
        <p14:creationId xmlns:p14="http://schemas.microsoft.com/office/powerpoint/2010/main" val="201712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9FB44-8D19-4FED-9678-EFB740A853E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3525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14E11-544E-4EEF-8AFB-1597A2106B58}" type="slidenum">
              <a:rPr lang="es-PR" smtClean="0"/>
              <a:t>2</a:t>
            </a:fld>
            <a:endParaRPr lang="es-PR"/>
          </a:p>
        </p:txBody>
      </p:sp>
    </p:spTree>
    <p:extLst>
      <p:ext uri="{BB962C8B-B14F-4D97-AF65-F5344CB8AC3E}">
        <p14:creationId xmlns:p14="http://schemas.microsoft.com/office/powerpoint/2010/main" val="11144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Non-Competitive Grants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These include formula grants and block grants. </a:t>
            </a:r>
            <a:endParaRPr lang="es-PR"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Cooperative Agreements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Type of assistance, similar to a grant, but requires a greater degree of involvement from the federal awarding agency in the program implementation.</a:t>
            </a:r>
          </a:p>
          <a:p>
            <a:r>
              <a:rPr lang="en-US" sz="1200" b="1" i="1" kern="1200" dirty="0" smtClean="0">
                <a:solidFill>
                  <a:schemeClr val="tx1"/>
                </a:solidFill>
                <a:effectLst/>
                <a:latin typeface="+mn-lt"/>
                <a:ea typeface="+mn-ea"/>
                <a:cs typeface="+mn-cs"/>
              </a:rPr>
              <a:t>Project (competitive) Grants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funding, for fixed or known periods, of specific projects. Project grants can include fellowships, scholarships, research grants, training grants, traineeships, experimental and demonstration grants, evaluation grants, planning grants, technical assistance grants, survey grants, and construction grants.</a:t>
            </a:r>
          </a:p>
          <a:p>
            <a:r>
              <a:rPr lang="en-US" sz="1200" b="1" i="1" kern="1200" dirty="0" smtClean="0">
                <a:solidFill>
                  <a:schemeClr val="tx1"/>
                </a:solidFill>
                <a:effectLst/>
                <a:latin typeface="+mn-lt"/>
                <a:ea typeface="+mn-ea"/>
                <a:cs typeface="+mn-cs"/>
              </a:rPr>
              <a:t>Direct Payments for Specified Use</a:t>
            </a:r>
            <a:r>
              <a:rPr lang="en-US" sz="1200" i="1"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Financial assistance from the federal government provided directly to individuals</a:t>
            </a:r>
            <a:endParaRPr lang="es-PR" dirty="0"/>
          </a:p>
        </p:txBody>
      </p:sp>
      <p:sp>
        <p:nvSpPr>
          <p:cNvPr id="4" name="Slide Number Placeholder 3"/>
          <p:cNvSpPr>
            <a:spLocks noGrp="1"/>
          </p:cNvSpPr>
          <p:nvPr>
            <p:ph type="sldNum" sz="quarter" idx="10"/>
          </p:nvPr>
        </p:nvSpPr>
        <p:spPr/>
        <p:txBody>
          <a:bodyPr/>
          <a:lstStyle/>
          <a:p>
            <a:fld id="{4B914E11-544E-4EEF-8AFB-1597A2106B58}" type="slidenum">
              <a:rPr lang="es-PR" smtClean="0"/>
              <a:t>3</a:t>
            </a:fld>
            <a:endParaRPr lang="es-PR"/>
          </a:p>
        </p:txBody>
      </p:sp>
    </p:spTree>
    <p:extLst>
      <p:ext uri="{BB962C8B-B14F-4D97-AF65-F5344CB8AC3E}">
        <p14:creationId xmlns:p14="http://schemas.microsoft.com/office/powerpoint/2010/main" val="170973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4B914E11-544E-4EEF-8AFB-1597A2106B58}" type="slidenum">
              <a:rPr lang="es-PR" smtClean="0"/>
              <a:t>4</a:t>
            </a:fld>
            <a:endParaRPr lang="es-PR"/>
          </a:p>
        </p:txBody>
      </p:sp>
    </p:spTree>
    <p:extLst>
      <p:ext uri="{BB962C8B-B14F-4D97-AF65-F5344CB8AC3E}">
        <p14:creationId xmlns:p14="http://schemas.microsoft.com/office/powerpoint/2010/main" val="232250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14E11-544E-4EEF-8AFB-1597A2106B58}" type="slidenum">
              <a:rPr lang="es-PR" smtClean="0"/>
              <a:t>5</a:t>
            </a:fld>
            <a:endParaRPr lang="es-PR"/>
          </a:p>
        </p:txBody>
      </p:sp>
    </p:spTree>
    <p:extLst>
      <p:ext uri="{BB962C8B-B14F-4D97-AF65-F5344CB8AC3E}">
        <p14:creationId xmlns:p14="http://schemas.microsoft.com/office/powerpoint/2010/main" val="109196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competitive represent 39%.</a:t>
            </a:r>
          </a:p>
          <a:p>
            <a:r>
              <a:rPr lang="en-US" dirty="0" smtClean="0"/>
              <a:t>15% considering PAN</a:t>
            </a:r>
            <a:endParaRPr lang="en-US" dirty="0"/>
          </a:p>
        </p:txBody>
      </p:sp>
      <p:sp>
        <p:nvSpPr>
          <p:cNvPr id="4" name="Slide Number Placeholder 3"/>
          <p:cNvSpPr>
            <a:spLocks noGrp="1"/>
          </p:cNvSpPr>
          <p:nvPr>
            <p:ph type="sldNum" sz="quarter" idx="10"/>
          </p:nvPr>
        </p:nvSpPr>
        <p:spPr/>
        <p:txBody>
          <a:bodyPr/>
          <a:lstStyle/>
          <a:p>
            <a:fld id="{B8D0506B-3382-4D90-BA79-1AC8C9747148}" type="slidenum">
              <a:rPr lang="en-US" smtClean="0"/>
              <a:pPr/>
              <a:t>6</a:t>
            </a:fld>
            <a:endParaRPr lang="en-US"/>
          </a:p>
        </p:txBody>
      </p:sp>
    </p:spTree>
    <p:extLst>
      <p:ext uri="{BB962C8B-B14F-4D97-AF65-F5344CB8AC3E}">
        <p14:creationId xmlns:p14="http://schemas.microsoft.com/office/powerpoint/2010/main" val="363630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Why</a:t>
            </a:r>
            <a:r>
              <a:rPr lang="es-PR" dirty="0" smtClean="0"/>
              <a:t> Per </a:t>
            </a:r>
            <a:r>
              <a:rPr lang="es-PR" dirty="0" err="1" smtClean="0"/>
              <a:t>capita</a:t>
            </a:r>
            <a:r>
              <a:rPr lang="es-PR" baseline="0" dirty="0" smtClean="0"/>
              <a:t> </a:t>
            </a:r>
            <a:r>
              <a:rPr lang="es-PR" baseline="0" dirty="0" err="1" smtClean="0"/>
              <a:t>analysis</a:t>
            </a:r>
            <a:r>
              <a:rPr lang="es-PR" baseline="0" dirty="0" smtClean="0"/>
              <a:t>? </a:t>
            </a:r>
            <a:r>
              <a:rPr lang="es-PR" baseline="0" dirty="0" err="1" smtClean="0"/>
              <a:t>To</a:t>
            </a:r>
            <a:r>
              <a:rPr lang="es-PR" baseline="0" dirty="0" smtClean="0"/>
              <a:t> </a:t>
            </a:r>
            <a:r>
              <a:rPr lang="es-PR" baseline="0" dirty="0" err="1" smtClean="0"/>
              <a:t>account</a:t>
            </a:r>
            <a:r>
              <a:rPr lang="es-PR" baseline="0" dirty="0" smtClean="0"/>
              <a:t> </a:t>
            </a:r>
            <a:r>
              <a:rPr lang="es-PR" baseline="0" dirty="0" err="1" smtClean="0"/>
              <a:t>for</a:t>
            </a:r>
            <a:r>
              <a:rPr lang="es-PR" baseline="0" dirty="0" smtClean="0"/>
              <a:t> </a:t>
            </a:r>
            <a:r>
              <a:rPr lang="es-PR" baseline="0" dirty="0" err="1" smtClean="0"/>
              <a:t>differences</a:t>
            </a:r>
            <a:r>
              <a:rPr lang="es-PR" baseline="0" dirty="0" smtClean="0"/>
              <a:t> in local </a:t>
            </a:r>
            <a:r>
              <a:rPr lang="es-PR" baseline="0" dirty="0" err="1" smtClean="0"/>
              <a:t>endowments</a:t>
            </a:r>
            <a:endParaRPr lang="es-PR" baseline="0" dirty="0" smtClean="0"/>
          </a:p>
          <a:p>
            <a:r>
              <a:rPr lang="es-PR" baseline="0" dirty="0" err="1" smtClean="0"/>
              <a:t>Socioeconomic</a:t>
            </a:r>
            <a:r>
              <a:rPr lang="es-PR" baseline="0" dirty="0" smtClean="0"/>
              <a:t> </a:t>
            </a:r>
            <a:r>
              <a:rPr lang="es-PR" baseline="0" dirty="0" err="1" smtClean="0"/>
              <a:t>differences</a:t>
            </a:r>
            <a:r>
              <a:rPr lang="es-PR" baseline="0" dirty="0" smtClean="0"/>
              <a:t> in </a:t>
            </a:r>
            <a:r>
              <a:rPr lang="es-PR" baseline="0" dirty="0" err="1" smtClean="0"/>
              <a:t>states</a:t>
            </a:r>
            <a:endParaRPr lang="es-PR" baseline="0" dirty="0" smtClean="0"/>
          </a:p>
          <a:p>
            <a:r>
              <a:rPr lang="es-PR" baseline="0" dirty="0" err="1" smtClean="0"/>
              <a:t>The</a:t>
            </a:r>
            <a:r>
              <a:rPr lang="es-PR" baseline="0" dirty="0" smtClean="0"/>
              <a:t> </a:t>
            </a:r>
            <a:r>
              <a:rPr lang="es-PR" baseline="0" dirty="0" err="1" smtClean="0"/>
              <a:t>opportunity</a:t>
            </a:r>
            <a:r>
              <a:rPr lang="es-PR" baseline="0" dirty="0" smtClean="0"/>
              <a:t> </a:t>
            </a:r>
            <a:r>
              <a:rPr lang="es-PR" baseline="0" dirty="0" err="1" smtClean="0"/>
              <a:t>for</a:t>
            </a:r>
            <a:r>
              <a:rPr lang="es-PR" baseline="0" dirty="0" smtClean="0"/>
              <a:t> </a:t>
            </a:r>
            <a:r>
              <a:rPr lang="es-PR" baseline="0" dirty="0" err="1" smtClean="0"/>
              <a:t>improvement</a:t>
            </a:r>
            <a:r>
              <a:rPr lang="es-PR" baseline="0" dirty="0" smtClean="0"/>
              <a:t> </a:t>
            </a:r>
            <a:r>
              <a:rPr lang="es-PR" baseline="0" dirty="0" err="1" smtClean="0"/>
              <a:t>lies</a:t>
            </a:r>
            <a:r>
              <a:rPr lang="es-PR" baseline="0" dirty="0" smtClean="0"/>
              <a:t> in </a:t>
            </a:r>
            <a:r>
              <a:rPr lang="es-PR" baseline="0" dirty="0" err="1" smtClean="0"/>
              <a:t>competitive</a:t>
            </a:r>
            <a:r>
              <a:rPr lang="es-PR" baseline="0" dirty="0" smtClean="0"/>
              <a:t> </a:t>
            </a:r>
            <a:r>
              <a:rPr lang="es-PR" baseline="0" dirty="0" err="1" smtClean="0"/>
              <a:t>grants</a:t>
            </a:r>
            <a:r>
              <a:rPr lang="es-PR" baseline="0" dirty="0" smtClean="0"/>
              <a:t> </a:t>
            </a:r>
            <a:endParaRPr lang="es-PR" dirty="0"/>
          </a:p>
        </p:txBody>
      </p:sp>
      <p:sp>
        <p:nvSpPr>
          <p:cNvPr id="4" name="Slide Number Placeholder 3"/>
          <p:cNvSpPr>
            <a:spLocks noGrp="1"/>
          </p:cNvSpPr>
          <p:nvPr>
            <p:ph type="sldNum" sz="quarter" idx="10"/>
          </p:nvPr>
        </p:nvSpPr>
        <p:spPr/>
        <p:txBody>
          <a:bodyPr/>
          <a:lstStyle/>
          <a:p>
            <a:fld id="{4B914E11-544E-4EEF-8AFB-1597A2106B58}" type="slidenum">
              <a:rPr lang="es-PR" smtClean="0"/>
              <a:t>7</a:t>
            </a:fld>
            <a:endParaRPr lang="es-PR"/>
          </a:p>
        </p:txBody>
      </p:sp>
    </p:spTree>
    <p:extLst>
      <p:ext uri="{BB962C8B-B14F-4D97-AF65-F5344CB8AC3E}">
        <p14:creationId xmlns:p14="http://schemas.microsoft.com/office/powerpoint/2010/main" val="96122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Competitive grants</a:t>
            </a:r>
            <a:r>
              <a:rPr lang="en-US" baseline="0" dirty="0" smtClean="0"/>
              <a:t> in science and technology, business development; higher spillover effects in the economy. </a:t>
            </a:r>
          </a:p>
          <a:p>
            <a:r>
              <a:rPr lang="en-US" baseline="0" dirty="0" smtClean="0"/>
              <a:t>Formula grants usually associated with Health and social programs. </a:t>
            </a:r>
            <a:endParaRPr lang="en-US" dirty="0"/>
          </a:p>
        </p:txBody>
      </p:sp>
      <p:sp>
        <p:nvSpPr>
          <p:cNvPr id="4" name="Slide Number Placeholder 3"/>
          <p:cNvSpPr>
            <a:spLocks noGrp="1"/>
          </p:cNvSpPr>
          <p:nvPr>
            <p:ph type="sldNum" sz="quarter" idx="10"/>
          </p:nvPr>
        </p:nvSpPr>
        <p:spPr/>
        <p:txBody>
          <a:bodyPr/>
          <a:lstStyle/>
          <a:p>
            <a:fld id="{B8D0506B-3382-4D90-BA79-1AC8C9747148}" type="slidenum">
              <a:rPr lang="en-US" smtClean="0"/>
              <a:pPr/>
              <a:t>8</a:t>
            </a:fld>
            <a:endParaRPr lang="en-US"/>
          </a:p>
        </p:txBody>
      </p:sp>
    </p:spTree>
    <p:extLst>
      <p:ext uri="{BB962C8B-B14F-4D97-AF65-F5344CB8AC3E}">
        <p14:creationId xmlns:p14="http://schemas.microsoft.com/office/powerpoint/2010/main" val="415498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D0506B-3382-4D90-BA79-1AC8C9747148}" type="slidenum">
              <a:rPr lang="en-US" smtClean="0"/>
              <a:pPr/>
              <a:t>9</a:t>
            </a:fld>
            <a:endParaRPr lang="en-US"/>
          </a:p>
        </p:txBody>
      </p:sp>
    </p:spTree>
    <p:extLst>
      <p:ext uri="{BB962C8B-B14F-4D97-AF65-F5344CB8AC3E}">
        <p14:creationId xmlns:p14="http://schemas.microsoft.com/office/powerpoint/2010/main" val="289285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PR"/>
          </a:p>
        </p:txBody>
      </p:sp>
      <p:sp>
        <p:nvSpPr>
          <p:cNvPr id="4" name="Date Placeholder 3"/>
          <p:cNvSpPr>
            <a:spLocks noGrp="1"/>
          </p:cNvSpPr>
          <p:nvPr>
            <p:ph type="dt" sz="half" idx="10"/>
          </p:nvPr>
        </p:nvSpPr>
        <p:spPr/>
        <p:txBody>
          <a:bodyPr/>
          <a:lstStyle/>
          <a:p>
            <a:fld id="{C24E5AE2-2A4D-410C-8177-753018A9F8EB}" type="datetimeFigureOut">
              <a:rPr lang="es-PR" smtClean="0"/>
              <a:t>2/2/15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208834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C24E5AE2-2A4D-410C-8177-753018A9F8EB}" type="datetimeFigureOut">
              <a:rPr lang="es-PR" smtClean="0"/>
              <a:t>2/2/15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301665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C24E5AE2-2A4D-410C-8177-753018A9F8EB}" type="datetimeFigureOut">
              <a:rPr lang="es-PR" smtClean="0"/>
              <a:t>2/2/15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429109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0"/>
              </a:spcBef>
              <a:spcAft>
                <a:spcPts val="600"/>
              </a:spcAft>
              <a:defRPr sz="1600" b="0">
                <a:solidFill>
                  <a:schemeClr val="bg2">
                    <a:lumMod val="25000"/>
                  </a:schemeClr>
                </a:solidFill>
                <a:latin typeface="Century Gothic" panose="020B0502020202020204" pitchFamily="34" charset="0"/>
              </a:defRPr>
            </a:lvl1pPr>
            <a:lvl2pPr>
              <a:defRPr lang="en-US" sz="1400" b="0" kern="1200" dirty="0" smtClean="0">
                <a:solidFill>
                  <a:schemeClr val="bg2">
                    <a:lumMod val="25000"/>
                  </a:schemeClr>
                </a:solidFill>
                <a:latin typeface="Century Gothic" panose="020B0502020202020204" pitchFamily="34" charset="0"/>
                <a:ea typeface="+mn-ea"/>
                <a:cs typeface="+mn-cs"/>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chemeClr val="accent2"/>
                </a:solidFill>
                <a:latin typeface="Century Gothic" panose="020B0502020202020204" pitchFamily="34" charset="0"/>
              </a:rPr>
              <a:pPr algn="ctr"/>
              <a:t>‹#›</a:t>
            </a:fld>
            <a:endParaRPr lang="en-US" sz="1200" dirty="0">
              <a:solidFill>
                <a:schemeClr val="accent2"/>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253472" y="1088247"/>
            <a:ext cx="8603872" cy="364739"/>
          </a:xfrm>
        </p:spPr>
        <p:txBody>
          <a:bodyPr>
            <a:normAutofit/>
          </a:bodyPr>
          <a:lstStyle>
            <a:lvl1pPr marL="0" indent="0" algn="ctr">
              <a:buNone/>
              <a:defRPr sz="1600" b="1">
                <a:solidFill>
                  <a:schemeClr val="tx1"/>
                </a:solidFill>
                <a:latin typeface="Century Gothic" panose="020B0502020202020204" pitchFamily="34" charset="0"/>
              </a:defRPr>
            </a:lvl1pPr>
          </a:lstStyle>
          <a:p>
            <a:pPr lvl="0"/>
            <a:r>
              <a:rPr lang="en-US" sz="1400" b="1" dirty="0" smtClean="0">
                <a:latin typeface="Century Gothic" panose="020B0502020202020204" pitchFamily="34" charset="0"/>
              </a:rPr>
              <a:t>text</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9132" y="6282379"/>
            <a:ext cx="914400" cy="482774"/>
          </a:xfrm>
          <a:prstGeom prst="rect">
            <a:avLst/>
          </a:prstGeom>
        </p:spPr>
      </p:pic>
      <p:sp>
        <p:nvSpPr>
          <p:cNvPr id="14" name="Title 13"/>
          <p:cNvSpPr>
            <a:spLocks noGrp="1"/>
          </p:cNvSpPr>
          <p:nvPr>
            <p:ph type="title"/>
          </p:nvPr>
        </p:nvSpPr>
        <p:spPr>
          <a:xfrm>
            <a:off x="628650" y="365127"/>
            <a:ext cx="7886700" cy="634994"/>
          </a:xfrm>
        </p:spPr>
        <p:txBody>
          <a:bodyPr anchor="t"/>
          <a:lstStyle>
            <a:lvl1pPr algn="ctr">
              <a:defRPr>
                <a:solidFill>
                  <a:schemeClr val="accent2"/>
                </a:solidFill>
                <a:latin typeface="Century Gothic" panose="020B0502020202020204" pitchFamily="34" charset="0"/>
              </a:defRPr>
            </a:lvl1pPr>
          </a:lstStyle>
          <a:p>
            <a:r>
              <a:rPr lang="en-US" dirty="0" smtClean="0"/>
              <a:t>Click to edit Master title style</a:t>
            </a:r>
            <a:endParaRPr lang="en-US" dirty="0"/>
          </a:p>
        </p:txBody>
      </p:sp>
      <p:pic>
        <p:nvPicPr>
          <p:cNvPr id="12" name="Picture 11"/>
          <p:cNvPicPr>
            <a:picLocks noChangeAspect="1"/>
          </p:cNvPicPr>
          <p:nvPr userDrawn="1"/>
        </p:nvPicPr>
        <p:blipFill rotWithShape="1">
          <a:blip r:embed="rId3" cstate="print"/>
          <a:srcRect l="25323" t="29284" r="36451" b="43476"/>
          <a:stretch/>
        </p:blipFill>
        <p:spPr>
          <a:xfrm>
            <a:off x="139767" y="6248511"/>
            <a:ext cx="1179924" cy="472965"/>
          </a:xfrm>
          <a:prstGeom prst="rect">
            <a:avLst/>
          </a:prstGeom>
        </p:spPr>
      </p:pic>
    </p:spTree>
    <p:extLst>
      <p:ext uri="{BB962C8B-B14F-4D97-AF65-F5344CB8AC3E}">
        <p14:creationId xmlns:p14="http://schemas.microsoft.com/office/powerpoint/2010/main" val="9790475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0"/>
              </a:spcBef>
              <a:spcAft>
                <a:spcPts val="600"/>
              </a:spcAft>
              <a:defRPr sz="1600" b="0">
                <a:solidFill>
                  <a:schemeClr val="bg2">
                    <a:lumMod val="25000"/>
                  </a:schemeClr>
                </a:solidFill>
                <a:latin typeface="Century Gothic" panose="020B0502020202020204" pitchFamily="34" charset="0"/>
              </a:defRPr>
            </a:lvl1pPr>
            <a:lvl2pPr>
              <a:defRPr lang="en-US" sz="1400" b="0" kern="1200" dirty="0" smtClean="0">
                <a:solidFill>
                  <a:schemeClr val="bg2">
                    <a:lumMod val="25000"/>
                  </a:schemeClr>
                </a:solidFill>
                <a:latin typeface="Century Gothic" panose="020B0502020202020204" pitchFamily="34" charset="0"/>
                <a:ea typeface="+mn-ea"/>
                <a:cs typeface="+mn-cs"/>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chemeClr val="accent2"/>
                </a:solidFill>
                <a:latin typeface="Century Gothic" panose="020B0502020202020204" pitchFamily="34" charset="0"/>
              </a:rPr>
              <a:pPr algn="ctr"/>
              <a:t>‹#›</a:t>
            </a:fld>
            <a:endParaRPr lang="en-US" sz="1200" dirty="0">
              <a:solidFill>
                <a:schemeClr val="accent2"/>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253472" y="1088247"/>
            <a:ext cx="8603872" cy="364739"/>
          </a:xfrm>
        </p:spPr>
        <p:txBody>
          <a:bodyPr>
            <a:normAutofit/>
          </a:bodyPr>
          <a:lstStyle>
            <a:lvl1pPr marL="0" indent="0" algn="ctr">
              <a:buNone/>
              <a:defRPr sz="1600" b="1">
                <a:solidFill>
                  <a:schemeClr val="tx1"/>
                </a:solidFill>
                <a:latin typeface="Century Gothic" panose="020B0502020202020204" pitchFamily="34" charset="0"/>
              </a:defRPr>
            </a:lvl1pPr>
          </a:lstStyle>
          <a:p>
            <a:pPr lvl="0"/>
            <a:r>
              <a:rPr lang="en-US" sz="1400" b="1" dirty="0" smtClean="0">
                <a:latin typeface="Century Gothic" panose="020B0502020202020204" pitchFamily="34" charset="0"/>
              </a:rPr>
              <a:t>text</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9132" y="6282379"/>
            <a:ext cx="914400" cy="482774"/>
          </a:xfrm>
          <a:prstGeom prst="rect">
            <a:avLst/>
          </a:prstGeom>
        </p:spPr>
      </p:pic>
      <p:sp>
        <p:nvSpPr>
          <p:cNvPr id="14" name="Title 13"/>
          <p:cNvSpPr>
            <a:spLocks noGrp="1"/>
          </p:cNvSpPr>
          <p:nvPr>
            <p:ph type="title"/>
          </p:nvPr>
        </p:nvSpPr>
        <p:spPr>
          <a:xfrm>
            <a:off x="628650" y="365127"/>
            <a:ext cx="7886700" cy="634994"/>
          </a:xfrm>
        </p:spPr>
        <p:txBody>
          <a:bodyPr anchor="t"/>
          <a:lstStyle>
            <a:lvl1pPr algn="ctr">
              <a:defRPr>
                <a:solidFill>
                  <a:schemeClr val="accent2"/>
                </a:solidFill>
                <a:latin typeface="Century Gothic" panose="020B0502020202020204" pitchFamily="34" charset="0"/>
              </a:defRPr>
            </a:lvl1pPr>
          </a:lstStyle>
          <a:p>
            <a:r>
              <a:rPr lang="en-US" dirty="0" smtClean="0"/>
              <a:t>Click to edit Master title style</a:t>
            </a:r>
            <a:endParaRPr lang="en-US" dirty="0"/>
          </a:p>
        </p:txBody>
      </p:sp>
      <p:pic>
        <p:nvPicPr>
          <p:cNvPr id="12" name="Picture 11"/>
          <p:cNvPicPr>
            <a:picLocks noChangeAspect="1"/>
          </p:cNvPicPr>
          <p:nvPr userDrawn="1"/>
        </p:nvPicPr>
        <p:blipFill rotWithShape="1">
          <a:blip r:embed="rId3" cstate="print"/>
          <a:srcRect l="25323" t="29284" r="36451" b="43476"/>
          <a:stretch/>
        </p:blipFill>
        <p:spPr>
          <a:xfrm>
            <a:off x="139767" y="6248511"/>
            <a:ext cx="1179924" cy="472965"/>
          </a:xfrm>
          <a:prstGeom prst="rect">
            <a:avLst/>
          </a:prstGeom>
        </p:spPr>
      </p:pic>
    </p:spTree>
    <p:extLst>
      <p:ext uri="{BB962C8B-B14F-4D97-AF65-F5344CB8AC3E}">
        <p14:creationId xmlns:p14="http://schemas.microsoft.com/office/powerpoint/2010/main" val="160887267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0"/>
              </a:spcBef>
              <a:spcAft>
                <a:spcPts val="600"/>
              </a:spcAft>
              <a:defRPr sz="1600" b="0">
                <a:solidFill>
                  <a:schemeClr val="bg2">
                    <a:lumMod val="25000"/>
                  </a:schemeClr>
                </a:solidFill>
                <a:latin typeface="Century Gothic" panose="020B0502020202020204" pitchFamily="34" charset="0"/>
              </a:defRPr>
            </a:lvl1pPr>
            <a:lvl2pPr>
              <a:defRPr lang="en-US" sz="1400" b="0" kern="1200" dirty="0" smtClean="0">
                <a:solidFill>
                  <a:schemeClr val="bg2">
                    <a:lumMod val="25000"/>
                  </a:schemeClr>
                </a:solidFill>
                <a:latin typeface="Century Gothic" panose="020B0502020202020204" pitchFamily="34" charset="0"/>
                <a:ea typeface="+mn-ea"/>
                <a:cs typeface="+mn-cs"/>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chemeClr val="accent2"/>
                </a:solidFill>
                <a:latin typeface="Century Gothic" panose="020B0502020202020204" pitchFamily="34" charset="0"/>
              </a:rPr>
              <a:pPr algn="ctr"/>
              <a:t>‹#›</a:t>
            </a:fld>
            <a:endParaRPr lang="en-US" sz="1200" dirty="0">
              <a:solidFill>
                <a:schemeClr val="accent2"/>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253472" y="1088247"/>
            <a:ext cx="8603872" cy="364739"/>
          </a:xfrm>
        </p:spPr>
        <p:txBody>
          <a:bodyPr>
            <a:normAutofit/>
          </a:bodyPr>
          <a:lstStyle>
            <a:lvl1pPr marL="0" indent="0" algn="ctr">
              <a:buNone/>
              <a:defRPr sz="1600" b="1">
                <a:solidFill>
                  <a:schemeClr val="tx1"/>
                </a:solidFill>
                <a:latin typeface="Century Gothic" panose="020B0502020202020204" pitchFamily="34" charset="0"/>
              </a:defRPr>
            </a:lvl1pPr>
          </a:lstStyle>
          <a:p>
            <a:pPr lvl="0"/>
            <a:r>
              <a:rPr lang="en-US" sz="1400" b="1" dirty="0" smtClean="0">
                <a:latin typeface="Century Gothic" panose="020B0502020202020204" pitchFamily="34" charset="0"/>
              </a:rPr>
              <a:t>text</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9132" y="6282379"/>
            <a:ext cx="914400" cy="482774"/>
          </a:xfrm>
          <a:prstGeom prst="rect">
            <a:avLst/>
          </a:prstGeom>
        </p:spPr>
      </p:pic>
      <p:sp>
        <p:nvSpPr>
          <p:cNvPr id="14" name="Title 13"/>
          <p:cNvSpPr>
            <a:spLocks noGrp="1"/>
          </p:cNvSpPr>
          <p:nvPr>
            <p:ph type="title"/>
          </p:nvPr>
        </p:nvSpPr>
        <p:spPr>
          <a:xfrm>
            <a:off x="628650" y="365127"/>
            <a:ext cx="7886700" cy="634994"/>
          </a:xfrm>
        </p:spPr>
        <p:txBody>
          <a:bodyPr anchor="t"/>
          <a:lstStyle>
            <a:lvl1pPr algn="ctr">
              <a:defRPr>
                <a:solidFill>
                  <a:schemeClr val="accent2"/>
                </a:solidFill>
                <a:latin typeface="Century Gothic" panose="020B0502020202020204" pitchFamily="34" charset="0"/>
              </a:defRPr>
            </a:lvl1pPr>
          </a:lstStyle>
          <a:p>
            <a:r>
              <a:rPr lang="en-US" dirty="0" smtClean="0"/>
              <a:t>Click to edit Master title style</a:t>
            </a:r>
            <a:endParaRPr lang="en-US" dirty="0"/>
          </a:p>
        </p:txBody>
      </p:sp>
      <p:pic>
        <p:nvPicPr>
          <p:cNvPr id="12" name="Picture 11"/>
          <p:cNvPicPr>
            <a:picLocks noChangeAspect="1"/>
          </p:cNvPicPr>
          <p:nvPr userDrawn="1"/>
        </p:nvPicPr>
        <p:blipFill rotWithShape="1">
          <a:blip r:embed="rId3" cstate="print"/>
          <a:srcRect l="25323" t="29284" r="36451" b="43476"/>
          <a:stretch/>
        </p:blipFill>
        <p:spPr>
          <a:xfrm>
            <a:off x="139767" y="6248511"/>
            <a:ext cx="1179924" cy="472965"/>
          </a:xfrm>
          <a:prstGeom prst="rect">
            <a:avLst/>
          </a:prstGeom>
        </p:spPr>
      </p:pic>
    </p:spTree>
    <p:extLst>
      <p:ext uri="{BB962C8B-B14F-4D97-AF65-F5344CB8AC3E}">
        <p14:creationId xmlns:p14="http://schemas.microsoft.com/office/powerpoint/2010/main" val="165318043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0"/>
              </a:spcBef>
              <a:spcAft>
                <a:spcPts val="600"/>
              </a:spcAft>
              <a:defRPr sz="1600" b="0">
                <a:solidFill>
                  <a:schemeClr val="bg2">
                    <a:lumMod val="25000"/>
                  </a:schemeClr>
                </a:solidFill>
                <a:latin typeface="Century Gothic" panose="020B0502020202020204" pitchFamily="34" charset="0"/>
              </a:defRPr>
            </a:lvl1pPr>
            <a:lvl2pPr>
              <a:defRPr lang="en-US" sz="1400" b="0" kern="1200" dirty="0" smtClean="0">
                <a:solidFill>
                  <a:schemeClr val="bg2">
                    <a:lumMod val="25000"/>
                  </a:schemeClr>
                </a:solidFill>
                <a:latin typeface="Century Gothic" panose="020B0502020202020204" pitchFamily="34" charset="0"/>
                <a:ea typeface="+mn-ea"/>
                <a:cs typeface="+mn-cs"/>
              </a:defRPr>
            </a:lvl2pPr>
            <a:lvl3pPr>
              <a:defRPr b="0">
                <a:solidFill>
                  <a:schemeClr val="bg2">
                    <a:lumMod val="25000"/>
                  </a:schemeClr>
                </a:solidFill>
              </a:defRPr>
            </a:lvl3pPr>
            <a:lvl4pPr>
              <a:defRPr b="0">
                <a:solidFill>
                  <a:schemeClr val="bg2">
                    <a:lumMod val="25000"/>
                  </a:schemeClr>
                </a:solidFill>
              </a:defRPr>
            </a:lvl4pPr>
            <a:lvl5pPr>
              <a:defRPr b="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chemeClr val="accent2"/>
                </a:solidFill>
                <a:latin typeface="Century Gothic" panose="020B0502020202020204" pitchFamily="34" charset="0"/>
              </a:rPr>
              <a:pPr algn="ctr"/>
              <a:t>‹#›</a:t>
            </a:fld>
            <a:endParaRPr lang="en-US" sz="1200" dirty="0">
              <a:solidFill>
                <a:schemeClr val="accent2"/>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253472" y="1088247"/>
            <a:ext cx="8603872" cy="364739"/>
          </a:xfrm>
        </p:spPr>
        <p:txBody>
          <a:bodyPr>
            <a:normAutofit/>
          </a:bodyPr>
          <a:lstStyle>
            <a:lvl1pPr marL="0" indent="0" algn="ctr">
              <a:buNone/>
              <a:defRPr sz="1600" b="1">
                <a:solidFill>
                  <a:schemeClr val="tx1"/>
                </a:solidFill>
                <a:latin typeface="Century Gothic" panose="020B0502020202020204" pitchFamily="34" charset="0"/>
              </a:defRPr>
            </a:lvl1pPr>
          </a:lstStyle>
          <a:p>
            <a:pPr lvl="0"/>
            <a:r>
              <a:rPr lang="en-US" sz="1400" b="1" dirty="0" smtClean="0">
                <a:latin typeface="Century Gothic" panose="020B0502020202020204" pitchFamily="34" charset="0"/>
              </a:rPr>
              <a:t>text</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9132" y="6282379"/>
            <a:ext cx="914400" cy="482774"/>
          </a:xfrm>
          <a:prstGeom prst="rect">
            <a:avLst/>
          </a:prstGeom>
        </p:spPr>
      </p:pic>
      <p:sp>
        <p:nvSpPr>
          <p:cNvPr id="14" name="Title 13"/>
          <p:cNvSpPr>
            <a:spLocks noGrp="1"/>
          </p:cNvSpPr>
          <p:nvPr>
            <p:ph type="title"/>
          </p:nvPr>
        </p:nvSpPr>
        <p:spPr>
          <a:xfrm>
            <a:off x="628650" y="365127"/>
            <a:ext cx="7886700" cy="634994"/>
          </a:xfrm>
        </p:spPr>
        <p:txBody>
          <a:bodyPr anchor="t"/>
          <a:lstStyle>
            <a:lvl1pPr algn="ctr">
              <a:defRPr>
                <a:solidFill>
                  <a:schemeClr val="accent2"/>
                </a:solidFill>
                <a:latin typeface="Century Gothic" panose="020B0502020202020204" pitchFamily="34" charset="0"/>
              </a:defRPr>
            </a:lvl1pPr>
          </a:lstStyle>
          <a:p>
            <a:r>
              <a:rPr lang="en-US" dirty="0" smtClean="0"/>
              <a:t>Click to edit Master title style</a:t>
            </a:r>
            <a:endParaRPr lang="en-US" dirty="0"/>
          </a:p>
        </p:txBody>
      </p:sp>
      <p:pic>
        <p:nvPicPr>
          <p:cNvPr id="12" name="Picture 11"/>
          <p:cNvPicPr>
            <a:picLocks noChangeAspect="1"/>
          </p:cNvPicPr>
          <p:nvPr userDrawn="1"/>
        </p:nvPicPr>
        <p:blipFill rotWithShape="1">
          <a:blip r:embed="rId3" cstate="print"/>
          <a:srcRect l="25323" t="29284" r="36451" b="43476"/>
          <a:stretch/>
        </p:blipFill>
        <p:spPr>
          <a:xfrm>
            <a:off x="139767" y="6248511"/>
            <a:ext cx="1179924" cy="472965"/>
          </a:xfrm>
          <a:prstGeom prst="rect">
            <a:avLst/>
          </a:prstGeom>
        </p:spPr>
      </p:pic>
    </p:spTree>
    <p:extLst>
      <p:ext uri="{BB962C8B-B14F-4D97-AF65-F5344CB8AC3E}">
        <p14:creationId xmlns:p14="http://schemas.microsoft.com/office/powerpoint/2010/main" val="246287893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958" y="394494"/>
            <a:ext cx="8202083" cy="1325563"/>
          </a:xfrm>
        </p:spPr>
        <p:txBody>
          <a:bodyPr>
            <a:normAutofit/>
          </a:bodyPr>
          <a:lstStyle>
            <a:lvl1pPr algn="ctr" defTabSz="914400" rtl="0" eaLnBrk="1" latinLnBrk="0" hangingPunct="1">
              <a:lnSpc>
                <a:spcPct val="90000"/>
              </a:lnSpc>
              <a:spcBef>
                <a:spcPct val="0"/>
              </a:spcBef>
              <a:buNone/>
              <a:defRPr lang="en-US" sz="4400" kern="1200" dirty="0">
                <a:solidFill>
                  <a:schemeClr val="accent6"/>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1200"/>
              </a:spcAft>
              <a:defRPr sz="2000" b="0">
                <a:solidFill>
                  <a:schemeClr val="tx1">
                    <a:lumMod val="65000"/>
                    <a:lumOff val="35000"/>
                  </a:schemeClr>
                </a:solidFill>
                <a:latin typeface="Century Gothic" panose="020B0502020202020204" pitchFamily="34" charset="0"/>
              </a:defRPr>
            </a:lvl1pPr>
            <a:lvl2pPr>
              <a:defRPr lang="en-US" sz="1400" b="0" kern="1200" dirty="0" smtClean="0">
                <a:solidFill>
                  <a:schemeClr val="accent2">
                    <a:lumMod val="75000"/>
                  </a:schemeClr>
                </a:solidFill>
                <a:latin typeface="Century Gothic" panose="020B0502020202020204" pitchFamily="34" charset="0"/>
                <a:ea typeface="+mn-ea"/>
                <a:cs typeface="+mn-cs"/>
              </a:defRPr>
            </a:lvl2pPr>
            <a:lvl3pPr>
              <a:defRPr b="0">
                <a:solidFill>
                  <a:schemeClr val="accent2">
                    <a:lumMod val="75000"/>
                  </a:schemeClr>
                </a:solidFill>
              </a:defRPr>
            </a:lvl3pPr>
            <a:lvl4pPr>
              <a:defRPr b="0">
                <a:solidFill>
                  <a:schemeClr val="accent2">
                    <a:lumMod val="75000"/>
                  </a:schemeClr>
                </a:solidFill>
              </a:defRPr>
            </a:lvl4pPr>
            <a:lvl5pPr>
              <a:defRPr b="0">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chemeClr val="accent2"/>
                </a:solidFill>
                <a:latin typeface="Century Gothic" panose="020B0502020202020204" pitchFamily="34" charset="0"/>
              </a:rPr>
              <a:pPr algn="ctr"/>
              <a:t>‹#›</a:t>
            </a:fld>
            <a:endParaRPr lang="en-US" sz="1200" dirty="0">
              <a:solidFill>
                <a:schemeClr val="accent2"/>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126734" y="1324362"/>
            <a:ext cx="8890529" cy="914400"/>
          </a:xfrm>
        </p:spPr>
        <p:txBody>
          <a:bodyPr>
            <a:normAutofit/>
          </a:bodyPr>
          <a:lstStyle>
            <a:lvl1pPr marL="0" indent="0" algn="ctr">
              <a:buNone/>
              <a:defRPr sz="1600" b="0">
                <a:solidFill>
                  <a:schemeClr val="tx1"/>
                </a:solidFill>
                <a:latin typeface="Century Gothic" panose="020B0502020202020204" pitchFamily="34" charset="0"/>
              </a:defRPr>
            </a:lvl1pPr>
          </a:lstStyle>
          <a:p>
            <a:pPr lvl="0"/>
            <a:r>
              <a:rPr lang="en-US" sz="1400" b="1" dirty="0" smtClean="0">
                <a:latin typeface="Century Gothic" panose="020B0502020202020204" pitchFamily="34" charset="0"/>
              </a:rPr>
              <a:t>text</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448485"/>
            <a:ext cx="601133" cy="317379"/>
          </a:xfrm>
          <a:prstGeom prst="rect">
            <a:avLst/>
          </a:prstGeom>
        </p:spPr>
      </p:pic>
    </p:spTree>
    <p:extLst>
      <p:ext uri="{BB962C8B-B14F-4D97-AF65-F5344CB8AC3E}">
        <p14:creationId xmlns:p14="http://schemas.microsoft.com/office/powerpoint/2010/main" val="154383513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047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958" y="394494"/>
            <a:ext cx="8202083" cy="1325563"/>
          </a:xfrm>
        </p:spPr>
        <p:txBody>
          <a:bodyPr>
            <a:normAutofit/>
          </a:bodyPr>
          <a:lstStyle>
            <a:lvl1pPr algn="ctr" defTabSz="914400" rtl="0" eaLnBrk="1" latinLnBrk="0" hangingPunct="1">
              <a:lnSpc>
                <a:spcPct val="90000"/>
              </a:lnSpc>
              <a:spcBef>
                <a:spcPct val="0"/>
              </a:spcBef>
              <a:buNone/>
              <a:defRPr lang="en-US" sz="4400" kern="1200" dirty="0">
                <a:solidFill>
                  <a:schemeClr val="accent6"/>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solidFill>
                  <a:schemeClr val="accent2">
                    <a:lumMod val="75000"/>
                  </a:schemeClr>
                </a:solidFill>
                <a:latin typeface="Century Gothic" panose="020B0502020202020204" pitchFamily="34" charset="0"/>
              </a:defRPr>
            </a:lvl1pPr>
            <a:lvl2pPr>
              <a:defRPr lang="en-US" sz="1400" b="0" kern="1200" dirty="0" smtClean="0">
                <a:solidFill>
                  <a:schemeClr val="accent2">
                    <a:lumMod val="75000"/>
                  </a:schemeClr>
                </a:solidFill>
                <a:latin typeface="Century Gothic" panose="020B0502020202020204" pitchFamily="34" charset="0"/>
                <a:ea typeface="+mn-ea"/>
                <a:cs typeface="+mn-cs"/>
              </a:defRPr>
            </a:lvl2pPr>
            <a:lvl3pPr>
              <a:defRPr b="0">
                <a:solidFill>
                  <a:schemeClr val="accent2">
                    <a:lumMod val="75000"/>
                  </a:schemeClr>
                </a:solidFill>
              </a:defRPr>
            </a:lvl3pPr>
            <a:lvl4pPr>
              <a:defRPr b="0">
                <a:solidFill>
                  <a:schemeClr val="accent2">
                    <a:lumMod val="75000"/>
                  </a:schemeClr>
                </a:solidFill>
              </a:defRPr>
            </a:lvl4pPr>
            <a:lvl5pPr>
              <a:defRPr b="0">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rgbClr val="E67A7A"/>
                </a:solidFill>
                <a:latin typeface="Century Gothic" panose="020B0502020202020204" pitchFamily="34" charset="0"/>
              </a:rPr>
              <a:pPr algn="ctr"/>
              <a:t>‹#›</a:t>
            </a:fld>
            <a:endParaRPr lang="en-US" sz="1200" dirty="0">
              <a:solidFill>
                <a:srgbClr val="E67A7A"/>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 Placeholder 8"/>
          <p:cNvSpPr>
            <a:spLocks noGrp="1"/>
          </p:cNvSpPr>
          <p:nvPr>
            <p:ph type="body" sz="quarter" idx="12" hasCustomPrompt="1"/>
          </p:nvPr>
        </p:nvSpPr>
        <p:spPr>
          <a:xfrm>
            <a:off x="126734" y="1324362"/>
            <a:ext cx="8890529" cy="914400"/>
          </a:xfrm>
        </p:spPr>
        <p:txBody>
          <a:bodyPr>
            <a:normAutofit/>
          </a:bodyPr>
          <a:lstStyle>
            <a:lvl1pPr marL="0" indent="0" algn="ctr">
              <a:buNone/>
              <a:defRPr sz="1600" b="1">
                <a:solidFill>
                  <a:schemeClr val="accent2"/>
                </a:solidFill>
                <a:latin typeface="Century Gothic" panose="020B0502020202020204" pitchFamily="34" charset="0"/>
              </a:defRPr>
            </a:lvl1pPr>
          </a:lstStyle>
          <a:p>
            <a:pPr lvl="0"/>
            <a:r>
              <a:rPr lang="en-US" sz="1400" b="1" dirty="0" smtClean="0">
                <a:latin typeface="Century Gothic" panose="020B0502020202020204" pitchFamily="34" charset="0"/>
              </a:rPr>
              <a:t>text</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448485"/>
            <a:ext cx="601133" cy="317379"/>
          </a:xfrm>
          <a:prstGeom prst="rect">
            <a:avLst/>
          </a:prstGeom>
        </p:spPr>
      </p:pic>
    </p:spTree>
    <p:extLst>
      <p:ext uri="{BB962C8B-B14F-4D97-AF65-F5344CB8AC3E}">
        <p14:creationId xmlns:p14="http://schemas.microsoft.com/office/powerpoint/2010/main" val="134219272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16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chemeClr val="accent1"/>
                </a:solidFill>
                <a:latin typeface="Century Gothic" panose="020B0502020202020204" pitchFamily="34" charset="0"/>
              </a:defRPr>
            </a:lvl1pPr>
          </a:lstStyle>
          <a:p>
            <a:r>
              <a:rPr lang="en-US" dirty="0" smtClean="0"/>
              <a:t>Click to edit Master title style</a:t>
            </a:r>
            <a:endParaRPr lang="es-PR" dirty="0"/>
          </a:p>
        </p:txBody>
      </p:sp>
      <p:sp>
        <p:nvSpPr>
          <p:cNvPr id="3" name="Content Placeholder 2"/>
          <p:cNvSpPr>
            <a:spLocks noGrp="1"/>
          </p:cNvSpPr>
          <p:nvPr>
            <p:ph idx="1"/>
          </p:nvPr>
        </p:nvSpPr>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PR" dirty="0"/>
          </a:p>
        </p:txBody>
      </p:sp>
      <p:sp>
        <p:nvSpPr>
          <p:cNvPr id="4" name="Date Placeholder 3"/>
          <p:cNvSpPr>
            <a:spLocks noGrp="1"/>
          </p:cNvSpPr>
          <p:nvPr>
            <p:ph type="dt" sz="half" idx="10"/>
          </p:nvPr>
        </p:nvSpPr>
        <p:spPr/>
        <p:txBody>
          <a:bodyPr/>
          <a:lstStyle/>
          <a:p>
            <a:fld id="{C24E5AE2-2A4D-410C-8177-753018A9F8EB}" type="datetimeFigureOut">
              <a:rPr lang="es-PR" smtClean="0"/>
              <a:t>2/2/15</a:t>
            </a:fld>
            <a:endParaRPr lang="es-PR"/>
          </a:p>
        </p:txBody>
      </p:sp>
      <p:sp>
        <p:nvSpPr>
          <p:cNvPr id="5" name="Footer Placeholder 4"/>
          <p:cNvSpPr>
            <a:spLocks noGrp="1"/>
          </p:cNvSpPr>
          <p:nvPr>
            <p:ph type="ftr" sz="quarter" idx="11"/>
          </p:nvPr>
        </p:nvSpPr>
        <p:spPr/>
        <p:txBody>
          <a:bodyPr/>
          <a:lstStyle/>
          <a:p>
            <a:endParaRPr lang="es-PR"/>
          </a:p>
        </p:txBody>
      </p:sp>
      <p:sp>
        <p:nvSpPr>
          <p:cNvPr id="7" name="TextBox 6"/>
          <p:cNvSpPr txBox="1"/>
          <p:nvPr userDrawn="1"/>
        </p:nvSpPr>
        <p:spPr>
          <a:xfrm>
            <a:off x="8420100" y="6444476"/>
            <a:ext cx="533400" cy="276999"/>
          </a:xfrm>
          <a:prstGeom prst="rect">
            <a:avLst/>
          </a:prstGeom>
          <a:noFill/>
        </p:spPr>
        <p:txBody>
          <a:bodyPr wrap="square" rtlCol="0">
            <a:spAutoFit/>
          </a:bodyPr>
          <a:lstStyle/>
          <a:p>
            <a:fld id="{5E065543-193F-445A-BA14-913739D9C3C4}" type="slidenum">
              <a:rPr lang="en-US" sz="1200" smtClean="0"/>
              <a:t>‹#›</a:t>
            </a:fld>
            <a:endParaRPr lang="en-US" sz="1200" dirty="0"/>
          </a:p>
        </p:txBody>
      </p:sp>
    </p:spTree>
    <p:extLst>
      <p:ext uri="{BB962C8B-B14F-4D97-AF65-F5344CB8AC3E}">
        <p14:creationId xmlns:p14="http://schemas.microsoft.com/office/powerpoint/2010/main" val="3713203584"/>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856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857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019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399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62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394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08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274153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0918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E5AE2-2A4D-410C-8177-753018A9F8EB}" type="datetimeFigureOut">
              <a:rPr lang="es-PR" smtClean="0"/>
              <a:t>2/2/15</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122761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730705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739816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62231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756244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941641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735689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078992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Rectangle 4"/>
          <p:cNvSpPr/>
          <p:nvPr userDrawn="1"/>
        </p:nvSpPr>
        <p:spPr>
          <a:xfrm>
            <a:off x="1905000" y="1828799"/>
            <a:ext cx="7239000" cy="1600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auto">
          <a:xfrm>
            <a:off x="7247467"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0" name="Title 9"/>
          <p:cNvSpPr>
            <a:spLocks noGrp="1"/>
          </p:cNvSpPr>
          <p:nvPr>
            <p:ph type="title"/>
          </p:nvPr>
        </p:nvSpPr>
        <p:spPr>
          <a:xfrm>
            <a:off x="1902542" y="2387600"/>
            <a:ext cx="7241458" cy="523220"/>
          </a:xfrm>
        </p:spPr>
        <p:txBody>
          <a:bodyPr anchor="ctr" anchorCtr="0"/>
          <a:lstStyle>
            <a:lvl1pPr>
              <a:defRPr sz="2800">
                <a:solidFill>
                  <a:schemeClr val="bg1"/>
                </a:solidFill>
              </a:defRPr>
            </a:lvl1pPr>
          </a:lstStyle>
          <a:p>
            <a:r>
              <a:rPr lang="en-US" dirty="0" smtClean="0"/>
              <a:t>Click to edit Master title style</a:t>
            </a:r>
            <a:endParaRPr lang="en-US" dirty="0"/>
          </a:p>
        </p:txBody>
      </p:sp>
      <p:sp>
        <p:nvSpPr>
          <p:cNvPr id="11" name="Rectangle 10"/>
          <p:cNvSpPr/>
          <p:nvPr userDrawn="1"/>
        </p:nvSpPr>
        <p:spPr bwMode="auto">
          <a:xfrm>
            <a:off x="0" y="1828798"/>
            <a:ext cx="1902542" cy="16002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2" name="Rectangle 11"/>
          <p:cNvSpPr/>
          <p:nvPr userDrawn="1"/>
        </p:nvSpPr>
        <p:spPr bwMode="auto">
          <a:xfrm>
            <a:off x="41104"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3" name="Rectangle 12"/>
          <p:cNvSpPr/>
          <p:nvPr userDrawn="1"/>
        </p:nvSpPr>
        <p:spPr bwMode="auto">
          <a:xfrm>
            <a:off x="0" y="0"/>
            <a:ext cx="9144000"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4" name="Rectangle 13"/>
          <p:cNvSpPr/>
          <p:nvPr userDrawn="1"/>
        </p:nvSpPr>
        <p:spPr bwMode="auto">
          <a:xfrm>
            <a:off x="7247466" y="6388100"/>
            <a:ext cx="1896533" cy="469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Tree>
    <p:extLst>
      <p:ext uri="{BB962C8B-B14F-4D97-AF65-F5344CB8AC3E}">
        <p14:creationId xmlns:p14="http://schemas.microsoft.com/office/powerpoint/2010/main" val="1510089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372355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28114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Date Placeholder 4"/>
          <p:cNvSpPr>
            <a:spLocks noGrp="1"/>
          </p:cNvSpPr>
          <p:nvPr>
            <p:ph type="dt" sz="half" idx="10"/>
          </p:nvPr>
        </p:nvSpPr>
        <p:spPr/>
        <p:txBody>
          <a:bodyPr/>
          <a:lstStyle/>
          <a:p>
            <a:fld id="{C24E5AE2-2A4D-410C-8177-753018A9F8EB}" type="datetimeFigureOut">
              <a:rPr lang="es-PR" smtClean="0"/>
              <a:t>2/2/15</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543951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Rectangle 4"/>
          <p:cNvSpPr/>
          <p:nvPr userDrawn="1"/>
        </p:nvSpPr>
        <p:spPr>
          <a:xfrm>
            <a:off x="1905000" y="1828799"/>
            <a:ext cx="7239000" cy="1600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auto">
          <a:xfrm>
            <a:off x="7247467"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0" name="Title 9"/>
          <p:cNvSpPr>
            <a:spLocks noGrp="1"/>
          </p:cNvSpPr>
          <p:nvPr>
            <p:ph type="title"/>
          </p:nvPr>
        </p:nvSpPr>
        <p:spPr>
          <a:xfrm>
            <a:off x="1902542" y="2387600"/>
            <a:ext cx="7241458" cy="523220"/>
          </a:xfrm>
        </p:spPr>
        <p:txBody>
          <a:bodyPr anchor="ctr" anchorCtr="0"/>
          <a:lstStyle>
            <a:lvl1pPr>
              <a:defRPr sz="2800">
                <a:solidFill>
                  <a:schemeClr val="bg1"/>
                </a:solidFill>
              </a:defRPr>
            </a:lvl1pPr>
          </a:lstStyle>
          <a:p>
            <a:r>
              <a:rPr lang="en-US" dirty="0" smtClean="0"/>
              <a:t>Click to edit Master title style</a:t>
            </a:r>
            <a:endParaRPr lang="en-US" dirty="0"/>
          </a:p>
        </p:txBody>
      </p:sp>
      <p:sp>
        <p:nvSpPr>
          <p:cNvPr id="11" name="Rectangle 10"/>
          <p:cNvSpPr/>
          <p:nvPr userDrawn="1"/>
        </p:nvSpPr>
        <p:spPr bwMode="auto">
          <a:xfrm>
            <a:off x="0" y="1828798"/>
            <a:ext cx="1902542" cy="16002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2" name="Rectangle 11"/>
          <p:cNvSpPr/>
          <p:nvPr userDrawn="1"/>
        </p:nvSpPr>
        <p:spPr bwMode="auto">
          <a:xfrm>
            <a:off x="41104"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3" name="Rectangle 12"/>
          <p:cNvSpPr/>
          <p:nvPr userDrawn="1"/>
        </p:nvSpPr>
        <p:spPr bwMode="auto">
          <a:xfrm>
            <a:off x="0" y="0"/>
            <a:ext cx="9144000"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4" name="Rectangle 13"/>
          <p:cNvSpPr/>
          <p:nvPr userDrawn="1"/>
        </p:nvSpPr>
        <p:spPr bwMode="auto">
          <a:xfrm>
            <a:off x="7247466" y="6388100"/>
            <a:ext cx="1896533" cy="469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Tree>
    <p:extLst>
      <p:ext uri="{BB962C8B-B14F-4D97-AF65-F5344CB8AC3E}">
        <p14:creationId xmlns:p14="http://schemas.microsoft.com/office/powerpoint/2010/main" val="245136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58006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69457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997612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85983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015869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123964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009706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210085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0800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Date Placeholder 6"/>
          <p:cNvSpPr>
            <a:spLocks noGrp="1"/>
          </p:cNvSpPr>
          <p:nvPr>
            <p:ph type="dt" sz="half" idx="10"/>
          </p:nvPr>
        </p:nvSpPr>
        <p:spPr/>
        <p:txBody>
          <a:bodyPr/>
          <a:lstStyle/>
          <a:p>
            <a:fld id="{C24E5AE2-2A4D-410C-8177-753018A9F8EB}" type="datetimeFigureOut">
              <a:rPr lang="es-PR" smtClean="0"/>
              <a:t>2/2/15</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1982240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5" name="Rectangle 4"/>
          <p:cNvSpPr/>
          <p:nvPr userDrawn="1"/>
        </p:nvSpPr>
        <p:spPr>
          <a:xfrm>
            <a:off x="1905000" y="1828799"/>
            <a:ext cx="7239000" cy="1600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auto">
          <a:xfrm>
            <a:off x="7247467"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0" name="Title 9"/>
          <p:cNvSpPr>
            <a:spLocks noGrp="1"/>
          </p:cNvSpPr>
          <p:nvPr>
            <p:ph type="title"/>
          </p:nvPr>
        </p:nvSpPr>
        <p:spPr>
          <a:xfrm>
            <a:off x="1902542" y="2387600"/>
            <a:ext cx="7241458" cy="523220"/>
          </a:xfrm>
        </p:spPr>
        <p:txBody>
          <a:bodyPr anchor="ctr" anchorCtr="0"/>
          <a:lstStyle>
            <a:lvl1pPr>
              <a:defRPr sz="2800">
                <a:solidFill>
                  <a:schemeClr val="bg1"/>
                </a:solidFill>
              </a:defRPr>
            </a:lvl1pPr>
          </a:lstStyle>
          <a:p>
            <a:r>
              <a:rPr lang="en-US" dirty="0" smtClean="0"/>
              <a:t>Click to edit Master title style</a:t>
            </a:r>
            <a:endParaRPr lang="en-US" dirty="0"/>
          </a:p>
        </p:txBody>
      </p:sp>
      <p:sp>
        <p:nvSpPr>
          <p:cNvPr id="11" name="Rectangle 10"/>
          <p:cNvSpPr/>
          <p:nvPr userDrawn="1"/>
        </p:nvSpPr>
        <p:spPr bwMode="auto">
          <a:xfrm>
            <a:off x="0" y="1828798"/>
            <a:ext cx="1902542" cy="16002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2" name="Rectangle 11"/>
          <p:cNvSpPr/>
          <p:nvPr userDrawn="1"/>
        </p:nvSpPr>
        <p:spPr bwMode="auto">
          <a:xfrm>
            <a:off x="41104"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3" name="Rectangle 12"/>
          <p:cNvSpPr/>
          <p:nvPr userDrawn="1"/>
        </p:nvSpPr>
        <p:spPr bwMode="auto">
          <a:xfrm>
            <a:off x="0" y="0"/>
            <a:ext cx="9144000"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
        <p:nvSpPr>
          <p:cNvPr id="14" name="Rectangle 13"/>
          <p:cNvSpPr/>
          <p:nvPr userDrawn="1"/>
        </p:nvSpPr>
        <p:spPr bwMode="auto">
          <a:xfrm>
            <a:off x="7247466" y="6388100"/>
            <a:ext cx="1896533" cy="469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400" b="1" smtClean="0">
              <a:solidFill>
                <a:srgbClr val="D02402"/>
              </a:solidFill>
              <a:latin typeface="Trebuchet MS" pitchFamily="34" charset="0"/>
            </a:endParaRPr>
          </a:p>
        </p:txBody>
      </p:sp>
    </p:spTree>
    <p:extLst>
      <p:ext uri="{BB962C8B-B14F-4D97-AF65-F5344CB8AC3E}">
        <p14:creationId xmlns:p14="http://schemas.microsoft.com/office/powerpoint/2010/main" val="3036342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082885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634101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774946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smtClean="0">
                <a:solidFill>
                  <a:srgbClr val="C52636"/>
                </a:solidFill>
              </a:rPr>
              <a:pPr algn="r"/>
              <a:t>‹#›</a:t>
            </a:fld>
            <a:endParaRPr lang="en-US" sz="1000" dirty="0">
              <a:solidFill>
                <a:srgbClr val="C52636"/>
              </a:solidFill>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674775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92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Date Placeholder 2"/>
          <p:cNvSpPr>
            <a:spLocks noGrp="1"/>
          </p:cNvSpPr>
          <p:nvPr>
            <p:ph type="dt" sz="half" idx="10"/>
          </p:nvPr>
        </p:nvSpPr>
        <p:spPr/>
        <p:txBody>
          <a:bodyPr/>
          <a:lstStyle/>
          <a:p>
            <a:fld id="{C24E5AE2-2A4D-410C-8177-753018A9F8EB}" type="datetimeFigureOut">
              <a:rPr lang="es-PR" smtClean="0"/>
              <a:t>2/2/15</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292714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E5AE2-2A4D-410C-8177-753018A9F8EB}" type="datetimeFigureOut">
              <a:rPr lang="es-PR" smtClean="0"/>
              <a:t>2/2/15</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260125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E5AE2-2A4D-410C-8177-753018A9F8EB}" type="datetimeFigureOut">
              <a:rPr lang="es-PR" smtClean="0"/>
              <a:t>2/2/15</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252213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E5AE2-2A4D-410C-8177-753018A9F8EB}" type="datetimeFigureOut">
              <a:rPr lang="es-PR" smtClean="0"/>
              <a:t>2/2/15</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938A0EB4-6AD9-420D-89CF-1F89F0719E0F}" type="slidenum">
              <a:rPr lang="es-PR" smtClean="0"/>
              <a:t>‹#›</a:t>
            </a:fld>
            <a:endParaRPr lang="es-PR"/>
          </a:p>
        </p:txBody>
      </p:sp>
    </p:spTree>
    <p:extLst>
      <p:ext uri="{BB962C8B-B14F-4D97-AF65-F5344CB8AC3E}">
        <p14:creationId xmlns:p14="http://schemas.microsoft.com/office/powerpoint/2010/main" val="9622250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21" Type="http://schemas.openxmlformats.org/officeDocument/2006/relationships/slideLayout" Target="../slideLayouts/slideLayout37.xml"/><Relationship Id="rId22" Type="http://schemas.openxmlformats.org/officeDocument/2006/relationships/slideLayout" Target="../slideLayouts/slideLayout38.xml"/><Relationship Id="rId23" Type="http://schemas.openxmlformats.org/officeDocument/2006/relationships/slideLayout" Target="../slideLayouts/slideLayout39.xml"/><Relationship Id="rId24" Type="http://schemas.openxmlformats.org/officeDocument/2006/relationships/slideLayout" Target="../slideLayouts/slideLayout40.xml"/><Relationship Id="rId25" Type="http://schemas.openxmlformats.org/officeDocument/2006/relationships/slideLayout" Target="../slideLayouts/slideLayout41.xml"/><Relationship Id="rId26" Type="http://schemas.openxmlformats.org/officeDocument/2006/relationships/slideLayout" Target="../slideLayouts/slideLayout42.xml"/><Relationship Id="rId27" Type="http://schemas.openxmlformats.org/officeDocument/2006/relationships/slideLayout" Target="../slideLayouts/slideLayout43.xml"/><Relationship Id="rId28" Type="http://schemas.openxmlformats.org/officeDocument/2006/relationships/slideLayout" Target="../slideLayouts/slideLayout44.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30" Type="http://schemas.openxmlformats.org/officeDocument/2006/relationships/slideLayout" Target="../slideLayouts/slideLayout46.xml"/><Relationship Id="rId31" Type="http://schemas.openxmlformats.org/officeDocument/2006/relationships/slideLayout" Target="../slideLayouts/slideLayout47.xml"/><Relationship Id="rId32" Type="http://schemas.openxmlformats.org/officeDocument/2006/relationships/slideLayout" Target="../slideLayouts/slideLayout48.xml"/><Relationship Id="rId9" Type="http://schemas.openxmlformats.org/officeDocument/2006/relationships/slideLayout" Target="../slideLayouts/slideLayout25.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33" Type="http://schemas.openxmlformats.org/officeDocument/2006/relationships/slideLayout" Target="../slideLayouts/slideLayout49.xml"/><Relationship Id="rId34" Type="http://schemas.openxmlformats.org/officeDocument/2006/relationships/slideLayout" Target="../slideLayouts/slideLayout50.xml"/><Relationship Id="rId35" Type="http://schemas.openxmlformats.org/officeDocument/2006/relationships/slideLayout" Target="../slideLayouts/slideLayout51.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37" Type="http://schemas.openxmlformats.org/officeDocument/2006/relationships/slideLayout" Target="../slideLayouts/slideLayout53.xml"/><Relationship Id="rId38" Type="http://schemas.openxmlformats.org/officeDocument/2006/relationships/slideLayout" Target="../slideLayouts/slideLayout54.xml"/><Relationship Id="rId39" Type="http://schemas.openxmlformats.org/officeDocument/2006/relationships/slideLayout" Target="../slideLayouts/slideLayout55.xml"/><Relationship Id="rId40" Type="http://schemas.openxmlformats.org/officeDocument/2006/relationships/theme" Target="../theme/theme2.xml"/><Relationship Id="rId41"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E5AE2-2A4D-410C-8177-753018A9F8EB}" type="datetimeFigureOut">
              <a:rPr lang="es-PR" smtClean="0"/>
              <a:t>2/2/15</a:t>
            </a:fld>
            <a:endParaRPr lang="es-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A0EB4-6AD9-420D-89CF-1F89F0719E0F}" type="slidenum">
              <a:rPr lang="es-PR" smtClean="0"/>
              <a:t>‹#›</a:t>
            </a:fld>
            <a:endParaRPr lang="es-PR"/>
          </a:p>
        </p:txBody>
      </p:sp>
    </p:spTree>
    <p:extLst>
      <p:ext uri="{BB962C8B-B14F-4D97-AF65-F5344CB8AC3E}">
        <p14:creationId xmlns:p14="http://schemas.microsoft.com/office/powerpoint/2010/main" val="31659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6DE2C-DD3F-4B41-937E-5ECAEC13D941}" type="datetimeFigureOut">
              <a:rPr lang="en-US" smtClean="0">
                <a:solidFill>
                  <a:prstClr val="black">
                    <a:tint val="75000"/>
                  </a:prstClr>
                </a:solidFill>
              </a:rPr>
              <a:pPr/>
              <a:t>2/2/15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8C11B-619F-43D2-A1F1-AEA8149C594F}"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jovenesenriesgo.org/wp-content/uploads/2013/05/Logo_Fondos_Unidos_FC_Agencia_Participante.jpg"/>
          <p:cNvPicPr>
            <a:picLocks noChangeAspect="1" noChangeArrowheads="1"/>
          </p:cNvPicPr>
          <p:nvPr userDrawn="1"/>
        </p:nvPicPr>
        <p:blipFill rotWithShape="1">
          <a:blip r:embed="rId41" cstate="print">
            <a:extLst>
              <a:ext uri="{28A0092B-C50C-407E-A947-70E740481C1C}">
                <a14:useLocalDpi xmlns:a14="http://schemas.microsoft.com/office/drawing/2010/main" val="0"/>
              </a:ext>
            </a:extLst>
          </a:blip>
          <a:srcRect l="62512" t="29125" r="4045" b="29922"/>
          <a:stretch/>
        </p:blipFill>
        <p:spPr bwMode="auto">
          <a:xfrm>
            <a:off x="8181975" y="230190"/>
            <a:ext cx="666750" cy="66191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501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www.grants.pr.gov/" TargetMode="External"/><Relationship Id="rId6" Type="http://schemas.openxmlformats.org/officeDocument/2006/relationships/image" Target="../media/image21.png"/><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grayscl/>
            <a:extLst>
              <a:ext uri="{28A0092B-C50C-407E-A947-70E740481C1C}">
                <a14:useLocalDpi xmlns:a14="http://schemas.microsoft.com/office/drawing/2010/main" val="0"/>
              </a:ext>
            </a:extLst>
          </a:blip>
          <a:srcRect t="15648"/>
          <a:stretch/>
        </p:blipFill>
        <p:spPr>
          <a:xfrm>
            <a:off x="0" y="1135452"/>
            <a:ext cx="9144000" cy="4985794"/>
          </a:xfrm>
          <a:prstGeom prst="rect">
            <a:avLst/>
          </a:prstGeom>
        </p:spPr>
      </p:pic>
      <p:sp>
        <p:nvSpPr>
          <p:cNvPr id="4" name="Rectangle 3"/>
          <p:cNvSpPr/>
          <p:nvPr/>
        </p:nvSpPr>
        <p:spPr>
          <a:xfrm>
            <a:off x="-2223" y="4435176"/>
            <a:ext cx="9146223" cy="24228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58"/>
          <p:cNvSpPr txBox="1"/>
          <p:nvPr/>
        </p:nvSpPr>
        <p:spPr>
          <a:xfrm>
            <a:off x="299244" y="4870662"/>
            <a:ext cx="8362156" cy="15518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2400" dirty="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Emergence of the Federal Funds Management Office</a:t>
            </a:r>
            <a:endParaRPr lang="en-US" sz="2400" dirty="0">
              <a:solidFill>
                <a:schemeClr val="bg1"/>
              </a:solidFill>
              <a:effectLst/>
              <a:ea typeface="Times New Roman" panose="02020603050405020304" pitchFamily="18" charset="0"/>
              <a:cs typeface="Times New Roman" panose="02020603050405020304" pitchFamily="18" charset="0"/>
            </a:endParaRPr>
          </a:p>
        </p:txBody>
      </p:sp>
      <p:sp>
        <p:nvSpPr>
          <p:cNvPr id="9" name="Rectangle 8"/>
          <p:cNvSpPr/>
          <p:nvPr/>
        </p:nvSpPr>
        <p:spPr>
          <a:xfrm>
            <a:off x="299244" y="5436096"/>
            <a:ext cx="1130438" cy="517065"/>
          </a:xfrm>
          <a:prstGeom prst="rect">
            <a:avLst/>
          </a:prstGeom>
        </p:spPr>
        <p:txBody>
          <a:bodyPr wrap="none">
            <a:spAutoFit/>
          </a:bodyPr>
          <a:lstStyle/>
          <a:p>
            <a:pPr>
              <a:lnSpc>
                <a:spcPct val="115000"/>
              </a:lnSpc>
            </a:pPr>
            <a:r>
              <a:rPr lang="en-US" sz="1200" kern="0" dirty="0" smtClean="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José J. Villamil</a:t>
            </a:r>
            <a:endParaRPr lang="en-US" sz="1600" kern="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kern="0" dirty="0" smtClean="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February, 2015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0" y="161438"/>
            <a:ext cx="1684867" cy="889555"/>
          </a:xfrm>
          <a:prstGeom prst="rect">
            <a:avLst/>
          </a:prstGeom>
        </p:spPr>
      </p:pic>
      <p:pic>
        <p:nvPicPr>
          <p:cNvPr id="7" name="Picture 6"/>
          <p:cNvPicPr>
            <a:picLocks noChangeAspect="1"/>
          </p:cNvPicPr>
          <p:nvPr/>
        </p:nvPicPr>
        <p:blipFill rotWithShape="1">
          <a:blip r:embed="rId5" cstate="print"/>
          <a:srcRect l="25323" t="29284" r="36451" b="43476"/>
          <a:stretch/>
        </p:blipFill>
        <p:spPr>
          <a:xfrm>
            <a:off x="6477000" y="115535"/>
            <a:ext cx="2448232" cy="981359"/>
          </a:xfrm>
          <a:prstGeom prst="rect">
            <a:avLst/>
          </a:prstGeom>
        </p:spPr>
      </p:pic>
    </p:spTree>
    <p:extLst>
      <p:ext uri="{BB962C8B-B14F-4D97-AF65-F5344CB8AC3E}">
        <p14:creationId xmlns:p14="http://schemas.microsoft.com/office/powerpoint/2010/main" val="315604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Federal Funds Management Office (FFMO)</a:t>
            </a:r>
            <a:endParaRPr lang="en-US" dirty="0"/>
          </a:p>
        </p:txBody>
      </p:sp>
      <p:sp>
        <p:nvSpPr>
          <p:cNvPr id="3" name="Content Placeholder 2"/>
          <p:cNvSpPr>
            <a:spLocks noGrp="1"/>
          </p:cNvSpPr>
          <p:nvPr>
            <p:ph idx="1"/>
          </p:nvPr>
        </p:nvSpPr>
        <p:spPr/>
        <p:txBody>
          <a:bodyPr>
            <a:noAutofit/>
          </a:bodyPr>
          <a:lstStyle/>
          <a:p>
            <a:pPr>
              <a:spcAft>
                <a:spcPts val="1200"/>
              </a:spcAft>
            </a:pPr>
            <a:r>
              <a:rPr lang="en-US" sz="1800" dirty="0" smtClean="0"/>
              <a:t>Lack of cohesion – Federal funds are decentralized at the agency or recipient level</a:t>
            </a:r>
          </a:p>
          <a:p>
            <a:pPr lvl="1">
              <a:spcAft>
                <a:spcPts val="1200"/>
              </a:spcAft>
            </a:pPr>
            <a:r>
              <a:rPr lang="en-US" sz="1600" dirty="0" smtClean="0"/>
              <a:t>Hence, no centralized agency responsible for management and </a:t>
            </a:r>
            <a:r>
              <a:rPr lang="en-US" sz="1600" dirty="0" smtClean="0"/>
              <a:t>oversight and for producing intelligence on federal government trends </a:t>
            </a:r>
            <a:endParaRPr lang="en-US" sz="1600" dirty="0" smtClean="0"/>
          </a:p>
          <a:p>
            <a:pPr>
              <a:spcAft>
                <a:spcPts val="1200"/>
              </a:spcAft>
            </a:pPr>
            <a:r>
              <a:rPr lang="en-US" sz="1800" dirty="0" smtClean="0"/>
              <a:t>Player that can connect agencies’ needs </a:t>
            </a:r>
            <a:r>
              <a:rPr lang="en-US" sz="1800" dirty="0" smtClean="0"/>
              <a:t>with </a:t>
            </a:r>
            <a:r>
              <a:rPr lang="en-US" sz="1800" dirty="0" smtClean="0"/>
              <a:t>state budget considerations</a:t>
            </a:r>
          </a:p>
          <a:p>
            <a:pPr>
              <a:spcAft>
                <a:spcPts val="1200"/>
              </a:spcAft>
            </a:pPr>
            <a:r>
              <a:rPr lang="en-US" sz="1800" dirty="0" smtClean="0"/>
              <a:t>Key areas: standardize, coordinate, reduce overlaps, increase compliance, increase performance, seek new opportunities</a:t>
            </a:r>
          </a:p>
          <a:p>
            <a:pPr>
              <a:spcAft>
                <a:spcPts val="1200"/>
              </a:spcAft>
            </a:pPr>
            <a:r>
              <a:rPr lang="en-US" sz="1800" dirty="0" smtClean="0"/>
              <a:t>Importance integrating federal funds into state programmatic priorities </a:t>
            </a:r>
          </a:p>
        </p:txBody>
      </p:sp>
    </p:spTree>
    <p:extLst>
      <p:ext uri="{BB962C8B-B14F-4D97-AF65-F5344CB8AC3E}">
        <p14:creationId xmlns:p14="http://schemas.microsoft.com/office/powerpoint/2010/main" val="1542763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Orchestrated effort to seek new opportunities</a:t>
            </a:r>
            <a:endParaRPr lang="en-US" dirty="0"/>
          </a:p>
        </p:txBody>
      </p:sp>
      <p:sp>
        <p:nvSpPr>
          <p:cNvPr id="3" name="Content Placeholder 2"/>
          <p:cNvSpPr>
            <a:spLocks noGrp="1"/>
          </p:cNvSpPr>
          <p:nvPr>
            <p:ph idx="1"/>
          </p:nvPr>
        </p:nvSpPr>
        <p:spPr>
          <a:xfrm>
            <a:off x="914400" y="1905000"/>
            <a:ext cx="7315200" cy="4525963"/>
          </a:xfrm>
        </p:spPr>
        <p:txBody>
          <a:bodyPr>
            <a:normAutofit/>
          </a:bodyPr>
          <a:lstStyle/>
          <a:p>
            <a:pPr>
              <a:spcAft>
                <a:spcPts val="1200"/>
              </a:spcAft>
            </a:pPr>
            <a:r>
              <a:rPr lang="en-US" sz="1800" dirty="0" smtClean="0"/>
              <a:t>Actively seeking and competing in new funding opportunities</a:t>
            </a:r>
          </a:p>
          <a:p>
            <a:pPr lvl="1">
              <a:spcAft>
                <a:spcPts val="1200"/>
              </a:spcAft>
            </a:pPr>
            <a:r>
              <a:rPr lang="en-US" sz="1600" dirty="0" smtClean="0"/>
              <a:t>Develop the right incentives at the agency level</a:t>
            </a:r>
          </a:p>
          <a:p>
            <a:pPr>
              <a:spcAft>
                <a:spcPts val="1200"/>
              </a:spcAft>
            </a:pPr>
            <a:r>
              <a:rPr lang="en-US" sz="1800" dirty="0" smtClean="0"/>
              <a:t>Requires improving the current management and performance of federal grants</a:t>
            </a:r>
          </a:p>
          <a:p>
            <a:pPr>
              <a:spcAft>
                <a:spcPts val="1200"/>
              </a:spcAft>
            </a:pPr>
            <a:r>
              <a:rPr lang="en-US" sz="1800" dirty="0" smtClean="0"/>
              <a:t>Targeted efforts to increase the robustness of the PR’s grant infrastructure</a:t>
            </a:r>
          </a:p>
          <a:p>
            <a:pPr lvl="1">
              <a:spcAft>
                <a:spcPts val="1200"/>
              </a:spcAft>
            </a:pPr>
            <a:r>
              <a:rPr lang="en-US" sz="1600" dirty="0" smtClean="0"/>
              <a:t>Requires going beyond compliance</a:t>
            </a:r>
          </a:p>
          <a:p>
            <a:pPr lvl="1">
              <a:spcAft>
                <a:spcPts val="1200"/>
              </a:spcAft>
            </a:pPr>
            <a:r>
              <a:rPr lang="en-US" sz="1600" dirty="0" smtClean="0"/>
              <a:t>A centralized and coordinated effort is imperative</a:t>
            </a:r>
            <a:endParaRPr lang="en-US" sz="1600" dirty="0"/>
          </a:p>
        </p:txBody>
      </p:sp>
    </p:spTree>
    <p:extLst>
      <p:ext uri="{BB962C8B-B14F-4D97-AF65-F5344CB8AC3E}">
        <p14:creationId xmlns:p14="http://schemas.microsoft.com/office/powerpoint/2010/main" val="42301349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EFCA2C6-EC2B-4B4B-A73D-867CECD0254D}" type="slidenum">
              <a:rPr lang="en-US" smtClean="0">
                <a:solidFill>
                  <a:prstClr val="black">
                    <a:tint val="75000"/>
                  </a:prstClr>
                </a:solidFill>
              </a:rPr>
              <a:pPr/>
              <a:t>12</a:t>
            </a:fld>
            <a:endParaRPr lang="en-US">
              <a:solidFill>
                <a:prstClr val="black">
                  <a:tint val="75000"/>
                </a:prstClr>
              </a:solidFill>
            </a:endParaRPr>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3529"/>
          <a:stretch/>
        </p:blipFill>
        <p:spPr>
          <a:xfrm>
            <a:off x="1777016" y="5953760"/>
            <a:ext cx="5854128" cy="5029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457048"/>
            <a:ext cx="1711994" cy="903010"/>
          </a:xfrm>
          <a:prstGeom prst="rect">
            <a:avLst/>
          </a:prstGeom>
        </p:spPr>
      </p:pic>
      <p:sp>
        <p:nvSpPr>
          <p:cNvPr id="7" name="TextBox 6"/>
          <p:cNvSpPr txBox="1"/>
          <p:nvPr/>
        </p:nvSpPr>
        <p:spPr>
          <a:xfrm>
            <a:off x="0" y="4511040"/>
            <a:ext cx="9144000" cy="923330"/>
          </a:xfrm>
          <a:prstGeom prst="rect">
            <a:avLst/>
          </a:prstGeom>
          <a:solidFill>
            <a:schemeClr val="accent6"/>
          </a:solidFill>
        </p:spPr>
        <p:txBody>
          <a:bodyPr wrap="square" rtlCol="0">
            <a:spAutoFit/>
          </a:bodyPr>
          <a:lstStyle/>
          <a:p>
            <a:pPr algn="ctr"/>
            <a:r>
              <a:rPr lang="en-US" dirty="0" smtClean="0">
                <a:solidFill>
                  <a:prstClr val="white"/>
                </a:solidFill>
              </a:rPr>
              <a:t>José J. </a:t>
            </a:r>
            <a:r>
              <a:rPr lang="en-US" dirty="0" err="1" smtClean="0">
                <a:solidFill>
                  <a:prstClr val="white"/>
                </a:solidFill>
              </a:rPr>
              <a:t>Villamil</a:t>
            </a:r>
            <a:endParaRPr lang="en-US" dirty="0" smtClean="0">
              <a:solidFill>
                <a:prstClr val="white"/>
              </a:solidFill>
            </a:endParaRPr>
          </a:p>
          <a:p>
            <a:pPr algn="ctr"/>
            <a:r>
              <a:rPr lang="en-US" dirty="0" smtClean="0">
                <a:solidFill>
                  <a:prstClr val="white"/>
                </a:solidFill>
              </a:rPr>
              <a:t>Chairman of the Board</a:t>
            </a:r>
            <a:endParaRPr lang="en-US" dirty="0" smtClean="0">
              <a:solidFill>
                <a:prstClr val="white"/>
              </a:solidFill>
            </a:endParaRPr>
          </a:p>
          <a:p>
            <a:pPr algn="ctr"/>
            <a:r>
              <a:rPr lang="en-US" dirty="0" smtClean="0">
                <a:solidFill>
                  <a:prstClr val="white"/>
                </a:solidFill>
              </a:rPr>
              <a:t>jvillamil@estudios-tecnicos.com</a:t>
            </a:r>
            <a:endParaRPr lang="en-US" dirty="0">
              <a:solidFill>
                <a:prstClr val="white"/>
              </a:solidFill>
            </a:endParaRPr>
          </a:p>
        </p:txBody>
      </p:sp>
      <p:sp>
        <p:nvSpPr>
          <p:cNvPr id="8" name="TextBox 7"/>
          <p:cNvSpPr txBox="1"/>
          <p:nvPr/>
        </p:nvSpPr>
        <p:spPr>
          <a:xfrm>
            <a:off x="3124199" y="758953"/>
            <a:ext cx="5943601" cy="1200329"/>
          </a:xfrm>
          <a:prstGeom prst="rect">
            <a:avLst/>
          </a:prstGeom>
          <a:noFill/>
        </p:spPr>
        <p:txBody>
          <a:bodyPr wrap="square" rtlCol="0">
            <a:spAutoFit/>
          </a:bodyPr>
          <a:lstStyle/>
          <a:p>
            <a:pPr algn="ctr"/>
            <a:r>
              <a:rPr lang="en-US" sz="2400" dirty="0" smtClean="0">
                <a:solidFill>
                  <a:srgbClr val="E67A7A"/>
                </a:solidFill>
                <a:latin typeface="Futura Std Book" pitchFamily="34" charset="0"/>
              </a:rPr>
              <a:t>Additional information in Snapshot of Federal Assistance Programs, available in </a:t>
            </a:r>
            <a:r>
              <a:rPr lang="en-US" sz="2400" dirty="0" smtClean="0">
                <a:solidFill>
                  <a:srgbClr val="00B0F0"/>
                </a:solidFill>
                <a:latin typeface="Futura Std Book" pitchFamily="34" charset="0"/>
                <a:hlinkClick r:id="rId5"/>
              </a:rPr>
              <a:t>www.grants.pr.gov</a:t>
            </a:r>
            <a:r>
              <a:rPr lang="en-US" sz="2400" dirty="0" smtClean="0">
                <a:solidFill>
                  <a:srgbClr val="00B0F0"/>
                </a:solidFill>
                <a:latin typeface="Futura Std Book" pitchFamily="34" charset="0"/>
              </a:rPr>
              <a:t>  </a:t>
            </a:r>
            <a:endParaRPr lang="en-US" sz="2400" dirty="0">
              <a:solidFill>
                <a:srgbClr val="00B0F0"/>
              </a:solidFill>
              <a:latin typeface="Futura Std Book" pitchFamily="34" charset="0"/>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09599"/>
            <a:ext cx="2895600" cy="372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58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err="1" smtClean="0"/>
              <a:t>Brief</a:t>
            </a:r>
            <a:r>
              <a:rPr lang="es-PR" dirty="0" smtClean="0"/>
              <a:t> </a:t>
            </a:r>
            <a:r>
              <a:rPr lang="es-PR" dirty="0" err="1" smtClean="0"/>
              <a:t>history</a:t>
            </a:r>
            <a:r>
              <a:rPr lang="es-PR" dirty="0" smtClean="0"/>
              <a:t> of Federal </a:t>
            </a:r>
            <a:r>
              <a:rPr lang="es-PR" dirty="0" err="1" smtClean="0"/>
              <a:t>Funds</a:t>
            </a:r>
            <a:r>
              <a:rPr lang="es-PR" dirty="0" smtClean="0"/>
              <a:t> in PR</a:t>
            </a:r>
            <a:endParaRPr lang="es-PR" dirty="0"/>
          </a:p>
        </p:txBody>
      </p:sp>
      <p:sp>
        <p:nvSpPr>
          <p:cNvPr id="3" name="Content Placeholder 2"/>
          <p:cNvSpPr>
            <a:spLocks noGrp="1"/>
          </p:cNvSpPr>
          <p:nvPr>
            <p:ph idx="1"/>
          </p:nvPr>
        </p:nvSpPr>
        <p:spPr>
          <a:xfrm>
            <a:off x="609600" y="4648200"/>
            <a:ext cx="8229600" cy="1706563"/>
          </a:xfrm>
        </p:spPr>
        <p:txBody>
          <a:bodyPr>
            <a:normAutofit/>
          </a:bodyPr>
          <a:lstStyle/>
          <a:p>
            <a:pPr>
              <a:lnSpc>
                <a:spcPct val="120000"/>
              </a:lnSpc>
            </a:pPr>
            <a:r>
              <a:rPr lang="en-US" sz="1800" dirty="0" smtClean="0"/>
              <a:t>Federal Funds represent close to 42% of GNP</a:t>
            </a:r>
          </a:p>
          <a:p>
            <a:pPr lvl="1">
              <a:lnSpc>
                <a:spcPct val="120000"/>
              </a:lnSpc>
            </a:pPr>
            <a:r>
              <a:rPr lang="en-US" sz="1600" dirty="0" smtClean="0"/>
              <a:t>7th ranked in the U.S.A. </a:t>
            </a:r>
          </a:p>
          <a:p>
            <a:pPr>
              <a:lnSpc>
                <a:spcPct val="120000"/>
              </a:lnSpc>
            </a:pPr>
            <a:r>
              <a:rPr lang="en-US" sz="1800" dirty="0" smtClean="0"/>
              <a:t>Since the mid 70’s Federal funds have assumed greater importance in both the economy and the government.</a:t>
            </a:r>
          </a:p>
        </p:txBody>
      </p:sp>
      <p:graphicFrame>
        <p:nvGraphicFramePr>
          <p:cNvPr id="4" name="Chart 3"/>
          <p:cNvGraphicFramePr>
            <a:graphicFrameLocks/>
          </p:cNvGraphicFramePr>
          <p:nvPr>
            <p:extLst>
              <p:ext uri="{D42A27DB-BD31-4B8C-83A1-F6EECF244321}">
                <p14:modId xmlns:p14="http://schemas.microsoft.com/office/powerpoint/2010/main" val="957961522"/>
              </p:ext>
            </p:extLst>
          </p:nvPr>
        </p:nvGraphicFramePr>
        <p:xfrm>
          <a:off x="1905000" y="1257300"/>
          <a:ext cx="5381626" cy="3162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386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Federal </a:t>
            </a:r>
            <a:r>
              <a:rPr lang="en-US" dirty="0" smtClean="0"/>
              <a:t>assistance</a:t>
            </a:r>
            <a:r>
              <a:rPr lang="es-PR" dirty="0" smtClean="0"/>
              <a:t> in a </a:t>
            </a:r>
            <a:r>
              <a:rPr lang="es-PR" dirty="0" err="1" smtClean="0"/>
              <a:t>nutshell</a:t>
            </a:r>
            <a:endParaRPr lang="es-PR" dirty="0"/>
          </a:p>
        </p:txBody>
      </p:sp>
      <p:sp>
        <p:nvSpPr>
          <p:cNvPr id="6" name="Rectangle 5"/>
          <p:cNvSpPr/>
          <p:nvPr/>
        </p:nvSpPr>
        <p:spPr>
          <a:xfrm>
            <a:off x="4307822" y="4069827"/>
            <a:ext cx="2403222" cy="584775"/>
          </a:xfrm>
          <a:prstGeom prst="rect">
            <a:avLst/>
          </a:prstGeom>
        </p:spPr>
        <p:txBody>
          <a:bodyPr wrap="none">
            <a:spAutoFit/>
          </a:bodyPr>
          <a:lstStyle/>
          <a:p>
            <a:pPr algn="ctr"/>
            <a:r>
              <a:rPr lang="en-US" b="1" dirty="0" smtClean="0">
                <a:solidFill>
                  <a:schemeClr val="accent2"/>
                </a:solidFill>
                <a:latin typeface="Century Gothic" panose="020B0502020202020204" pitchFamily="34" charset="0"/>
              </a:rPr>
              <a:t>Obligations Amount</a:t>
            </a:r>
            <a:endParaRPr lang="en-US" sz="1400" dirty="0" smtClean="0">
              <a:solidFill>
                <a:schemeClr val="accent6"/>
              </a:solidFill>
              <a:latin typeface="Century Gothic" panose="020B0502020202020204" pitchFamily="34" charset="0"/>
            </a:endParaRPr>
          </a:p>
          <a:p>
            <a:pPr algn="ctr"/>
            <a:r>
              <a:rPr lang="en-US" sz="1400" dirty="0" smtClean="0">
                <a:solidFill>
                  <a:schemeClr val="accent6"/>
                </a:solidFill>
                <a:latin typeface="Century Gothic" panose="020B0502020202020204" pitchFamily="34" charset="0"/>
              </a:rPr>
              <a:t>Puerto Rico</a:t>
            </a:r>
            <a:endParaRPr lang="en-US" sz="1400" dirty="0">
              <a:solidFill>
                <a:schemeClr val="accent6"/>
              </a:solidFill>
              <a:latin typeface="Century Gothic" panose="020B0502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29164452"/>
              </p:ext>
            </p:extLst>
          </p:nvPr>
        </p:nvGraphicFramePr>
        <p:xfrm>
          <a:off x="381000" y="4064000"/>
          <a:ext cx="8476344" cy="268253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5130800" y="4851376"/>
            <a:ext cx="1474656" cy="1202900"/>
          </a:xfrm>
          <a:prstGeom prst="ellipse">
            <a:avLst/>
          </a:prstGeom>
          <a:noFill/>
          <a:ln w="25400" cap="flat" cmpd="sng" algn="ctr">
            <a:noFill/>
            <a:prstDash val="solid"/>
          </a:ln>
          <a:effectLst/>
        </p:spPr>
        <p:style>
          <a:lnRef idx="2">
            <a:schemeClr val="accent6"/>
          </a:lnRef>
          <a:fillRef idx="1">
            <a:schemeClr val="lt1"/>
          </a:fillRef>
          <a:effectRef idx="0">
            <a:schemeClr val="accent6"/>
          </a:effectRef>
          <a:fontRef idx="minor">
            <a:schemeClr val="dk1"/>
          </a:fontRef>
        </p:style>
        <p:txBody>
          <a:bodyPr wrap="square"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latin typeface="Century Gothic" panose="020B0502020202020204" pitchFamily="34" charset="0"/>
              </a:rPr>
              <a:t>Total </a:t>
            </a:r>
            <a:r>
              <a:rPr lang="en-US" sz="1200" baseline="0" dirty="0">
                <a:latin typeface="Century Gothic" panose="020B0502020202020204" pitchFamily="34" charset="0"/>
              </a:rPr>
              <a:t> </a:t>
            </a:r>
            <a:r>
              <a:rPr lang="en-US" sz="1200" dirty="0">
                <a:latin typeface="Century Gothic" panose="020B0502020202020204" pitchFamily="34" charset="0"/>
              </a:rPr>
              <a:t>of</a:t>
            </a:r>
            <a:r>
              <a:rPr lang="en-US" sz="1200" baseline="0" dirty="0">
                <a:latin typeface="Century Gothic" panose="020B0502020202020204" pitchFamily="34" charset="0"/>
              </a:rPr>
              <a:t> </a:t>
            </a:r>
          </a:p>
          <a:p>
            <a:pPr algn="ctr"/>
            <a:r>
              <a:rPr lang="en-US" sz="1600" b="1" dirty="0">
                <a:solidFill>
                  <a:schemeClr val="accent2"/>
                </a:solidFill>
                <a:latin typeface="Century Gothic" panose="020B0502020202020204" pitchFamily="34" charset="0"/>
              </a:rPr>
              <a:t>$ </a:t>
            </a:r>
            <a:r>
              <a:rPr lang="en-US" sz="1600" b="1" dirty="0" smtClean="0">
                <a:solidFill>
                  <a:schemeClr val="accent2"/>
                </a:solidFill>
                <a:latin typeface="Century Gothic" panose="020B0502020202020204" pitchFamily="34" charset="0"/>
              </a:rPr>
              <a:t>29,121</a:t>
            </a:r>
          </a:p>
          <a:p>
            <a:pPr algn="ctr"/>
            <a:r>
              <a:rPr lang="en-US" sz="1200" baseline="0" dirty="0" smtClean="0">
                <a:latin typeface="Century Gothic" panose="020B0502020202020204" pitchFamily="34" charset="0"/>
              </a:rPr>
              <a:t>Million </a:t>
            </a:r>
            <a:endParaRPr lang="en-US" sz="1200" dirty="0">
              <a:latin typeface="Century Gothic" panose="020B0502020202020204" pitchFamily="34" charset="0"/>
            </a:endParaRPr>
          </a:p>
        </p:txBody>
      </p:sp>
      <p:sp>
        <p:nvSpPr>
          <p:cNvPr id="16" name="Content Placeholder 2"/>
          <p:cNvSpPr>
            <a:spLocks noGrp="1"/>
          </p:cNvSpPr>
          <p:nvPr>
            <p:ph idx="1"/>
          </p:nvPr>
        </p:nvSpPr>
        <p:spPr>
          <a:xfrm>
            <a:off x="457200" y="1417638"/>
            <a:ext cx="8382000" cy="2622027"/>
          </a:xfrm>
        </p:spPr>
        <p:txBody>
          <a:bodyPr>
            <a:normAutofit/>
          </a:bodyPr>
          <a:lstStyle/>
          <a:p>
            <a:pPr>
              <a:lnSpc>
                <a:spcPct val="120000"/>
              </a:lnSpc>
            </a:pPr>
            <a:r>
              <a:rPr lang="en-US" sz="1800" dirty="0" smtClean="0"/>
              <a:t>Direct payments have the highest share due to the Nutritional Assistance Program (PAN, for its Spanish acronym)</a:t>
            </a:r>
          </a:p>
          <a:p>
            <a:pPr>
              <a:lnSpc>
                <a:spcPct val="120000"/>
              </a:lnSpc>
            </a:pPr>
            <a:r>
              <a:rPr lang="en-US" sz="1800" dirty="0" smtClean="0"/>
              <a:t>Insurance programs have different formula allocations for PR and </a:t>
            </a:r>
            <a:r>
              <a:rPr lang="en-US" sz="1800" dirty="0" smtClean="0"/>
              <a:t>the rest </a:t>
            </a:r>
            <a:r>
              <a:rPr lang="en-US" sz="1800" dirty="0" smtClean="0"/>
              <a:t>of the states</a:t>
            </a:r>
          </a:p>
          <a:p>
            <a:pPr>
              <a:lnSpc>
                <a:spcPct val="120000"/>
              </a:lnSpc>
            </a:pPr>
            <a:r>
              <a:rPr lang="en-US" sz="1800" dirty="0" smtClean="0"/>
              <a:t>Salaries and </a:t>
            </a:r>
            <a:r>
              <a:rPr lang="en-US" sz="1800" dirty="0" smtClean="0"/>
              <a:t>wages and procurement </a:t>
            </a:r>
            <a:r>
              <a:rPr lang="en-US" sz="1800" dirty="0" smtClean="0"/>
              <a:t>contracts represent a small share</a:t>
            </a:r>
          </a:p>
          <a:p>
            <a:pPr>
              <a:lnSpc>
                <a:spcPct val="120000"/>
              </a:lnSpc>
            </a:pPr>
            <a:endParaRPr lang="en-US" sz="1800" dirty="0"/>
          </a:p>
        </p:txBody>
      </p:sp>
    </p:spTree>
    <p:extLst>
      <p:ext uri="{BB962C8B-B14F-4D97-AF65-F5344CB8AC3E}">
        <p14:creationId xmlns:p14="http://schemas.microsoft.com/office/powerpoint/2010/main" val="37465651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Grants with diverse effects in the economy</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314515395"/>
              </p:ext>
            </p:extLst>
          </p:nvPr>
        </p:nvGraphicFramePr>
        <p:xfrm>
          <a:off x="304800" y="1600200"/>
          <a:ext cx="8686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a:spLocks noGrp="1"/>
          </p:cNvSpPr>
          <p:nvPr>
            <p:ph idx="1"/>
          </p:nvPr>
        </p:nvSpPr>
        <p:spPr>
          <a:xfrm>
            <a:off x="533400" y="5943599"/>
            <a:ext cx="8229600" cy="894735"/>
          </a:xfrm>
        </p:spPr>
        <p:txBody>
          <a:bodyPr>
            <a:normAutofit/>
          </a:bodyPr>
          <a:lstStyle/>
          <a:p>
            <a:r>
              <a:rPr lang="en-US" sz="1800" dirty="0" smtClean="0"/>
              <a:t>Over 33% of Federal funds in PR could be directly linked to programs which promote economic growth (66% social assistance).</a:t>
            </a:r>
            <a:endParaRPr lang="en-US" sz="1800" dirty="0"/>
          </a:p>
        </p:txBody>
      </p:sp>
    </p:spTree>
    <p:extLst>
      <p:ext uri="{BB962C8B-B14F-4D97-AF65-F5344CB8AC3E}">
        <p14:creationId xmlns:p14="http://schemas.microsoft.com/office/powerpoint/2010/main" val="24300990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sz="2900" dirty="0"/>
              <a:t>Federal </a:t>
            </a:r>
            <a:r>
              <a:rPr lang="es-PR" sz="2900" dirty="0" err="1"/>
              <a:t>funds</a:t>
            </a:r>
            <a:r>
              <a:rPr lang="es-PR" sz="2900" dirty="0"/>
              <a:t> and </a:t>
            </a:r>
            <a:r>
              <a:rPr lang="es-PR" sz="2900" dirty="0" err="1" smtClean="0"/>
              <a:t>the</a:t>
            </a:r>
            <a:r>
              <a:rPr lang="es-PR" sz="2900" dirty="0" smtClean="0"/>
              <a:t> </a:t>
            </a:r>
            <a:r>
              <a:rPr lang="es-PR" sz="2900" dirty="0" err="1" smtClean="0"/>
              <a:t>budget</a:t>
            </a:r>
            <a:endParaRPr lang="es-PR" sz="2900" dirty="0"/>
          </a:p>
        </p:txBody>
      </p:sp>
      <p:sp>
        <p:nvSpPr>
          <p:cNvPr id="3" name="Content Placeholder 2"/>
          <p:cNvSpPr>
            <a:spLocks noGrp="1"/>
          </p:cNvSpPr>
          <p:nvPr>
            <p:ph idx="1"/>
          </p:nvPr>
        </p:nvSpPr>
        <p:spPr>
          <a:xfrm>
            <a:off x="304800" y="4038600"/>
            <a:ext cx="8229600" cy="3459163"/>
          </a:xfrm>
        </p:spPr>
        <p:txBody>
          <a:bodyPr>
            <a:normAutofit/>
          </a:bodyPr>
          <a:lstStyle/>
          <a:p>
            <a:pPr marL="0" indent="0">
              <a:buNone/>
            </a:pPr>
            <a:r>
              <a:rPr lang="es-PR" dirty="0" smtClean="0"/>
              <a:t>		</a:t>
            </a:r>
            <a:r>
              <a:rPr lang="es-PR" sz="2200" b="1" dirty="0" err="1" smtClean="0"/>
              <a:t>Main</a:t>
            </a:r>
            <a:r>
              <a:rPr lang="es-PR" sz="2200" b="1" dirty="0" smtClean="0"/>
              <a:t> </a:t>
            </a:r>
            <a:r>
              <a:rPr lang="es-PR" sz="2200" b="1" dirty="0" err="1" smtClean="0"/>
              <a:t>grantees</a:t>
            </a:r>
            <a:r>
              <a:rPr lang="es-PR" sz="2200" b="1" dirty="0" smtClean="0"/>
              <a:t> in Puerto Rico</a:t>
            </a:r>
          </a:p>
          <a:p>
            <a:pPr marL="0" indent="0">
              <a:buNone/>
            </a:pPr>
            <a:endParaRPr lang="es-PR" sz="2800" dirty="0"/>
          </a:p>
          <a:p>
            <a:pPr marL="0" indent="0">
              <a:buNone/>
            </a:pPr>
            <a:endParaRPr lang="es-PR" sz="2800" dirty="0" smtClean="0"/>
          </a:p>
          <a:p>
            <a:pPr marL="457200" lvl="1" indent="0">
              <a:buNone/>
            </a:pPr>
            <a:endParaRPr lang="es-PR" sz="1400" dirty="0" smtClean="0"/>
          </a:p>
          <a:p>
            <a:pPr marL="457200" lvl="1" indent="0" algn="ctr">
              <a:buNone/>
            </a:pPr>
            <a:r>
              <a:rPr lang="es-PR" b="1" dirty="0" smtClean="0">
                <a:solidFill>
                  <a:schemeClr val="tx1">
                    <a:lumMod val="50000"/>
                    <a:lumOff val="50000"/>
                  </a:schemeClr>
                </a:solidFill>
              </a:rPr>
              <a:t>59% of </a:t>
            </a:r>
            <a:r>
              <a:rPr lang="es-PR" b="1" dirty="0" err="1" smtClean="0">
                <a:solidFill>
                  <a:schemeClr val="tx1">
                    <a:lumMod val="50000"/>
                    <a:lumOff val="50000"/>
                  </a:schemeClr>
                </a:solidFill>
              </a:rPr>
              <a:t>Grant</a:t>
            </a:r>
            <a:r>
              <a:rPr lang="es-PR" b="1" dirty="0" smtClean="0">
                <a:solidFill>
                  <a:schemeClr val="tx1">
                    <a:lumMod val="50000"/>
                    <a:lumOff val="50000"/>
                  </a:schemeClr>
                </a:solidFill>
              </a:rPr>
              <a:t> </a:t>
            </a:r>
            <a:r>
              <a:rPr lang="es-PR" b="1" dirty="0" err="1" smtClean="0">
                <a:solidFill>
                  <a:schemeClr val="tx1">
                    <a:lumMod val="50000"/>
                    <a:lumOff val="50000"/>
                  </a:schemeClr>
                </a:solidFill>
              </a:rPr>
              <a:t>funds</a:t>
            </a:r>
            <a:r>
              <a:rPr lang="es-PR" b="1" dirty="0" smtClean="0">
                <a:solidFill>
                  <a:schemeClr val="tx1">
                    <a:lumMod val="50000"/>
                    <a:lumOff val="50000"/>
                  </a:schemeClr>
                </a:solidFill>
              </a:rPr>
              <a:t> in 2010</a:t>
            </a:r>
          </a:p>
          <a:p>
            <a:endParaRPr lang="es-PR" dirty="0"/>
          </a:p>
        </p:txBody>
      </p:sp>
      <p:graphicFrame>
        <p:nvGraphicFramePr>
          <p:cNvPr id="4" name="Chart 3"/>
          <p:cNvGraphicFramePr>
            <a:graphicFrameLocks/>
          </p:cNvGraphicFramePr>
          <p:nvPr>
            <p:extLst>
              <p:ext uri="{D42A27DB-BD31-4B8C-83A1-F6EECF244321}">
                <p14:modId xmlns:p14="http://schemas.microsoft.com/office/powerpoint/2010/main" val="1283142455"/>
              </p:ext>
            </p:extLst>
          </p:nvPr>
        </p:nvGraphicFramePr>
        <p:xfrm>
          <a:off x="2028825" y="1248568"/>
          <a:ext cx="5086350" cy="276701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405" y="4701381"/>
            <a:ext cx="1524002" cy="899630"/>
          </a:xfrm>
          <a:prstGeom prst="rect">
            <a:avLst/>
          </a:prstGeom>
        </p:spPr>
      </p:pic>
      <p:pic>
        <p:nvPicPr>
          <p:cNvPr id="1026" name="Picture 2" descr="http://rad.dde.pr/RAD/css/img/logo-de-2014.png"/>
          <p:cNvPicPr>
            <a:picLocks noChangeAspect="1" noChangeArrowheads="1"/>
          </p:cNvPicPr>
          <p:nvPr/>
        </p:nvPicPr>
        <p:blipFill rotWithShape="1">
          <a:blip r:embed="rId5">
            <a:extLst>
              <a:ext uri="{28A0092B-C50C-407E-A947-70E740481C1C}">
                <a14:useLocalDpi xmlns:a14="http://schemas.microsoft.com/office/drawing/2010/main" val="0"/>
              </a:ext>
            </a:extLst>
          </a:blip>
          <a:srcRect l="64767"/>
          <a:stretch/>
        </p:blipFill>
        <p:spPr bwMode="auto">
          <a:xfrm>
            <a:off x="4335303" y="4617290"/>
            <a:ext cx="1108802" cy="953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isitponce.com/images/dependencias/salud.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539743"/>
            <a:ext cx="1010326" cy="1010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96605" y="4321631"/>
            <a:ext cx="897467" cy="1446550"/>
          </a:xfrm>
          <a:prstGeom prst="rect">
            <a:avLst/>
          </a:prstGeom>
          <a:noFill/>
        </p:spPr>
        <p:txBody>
          <a:bodyPr wrap="square" rtlCol="0">
            <a:spAutoFit/>
          </a:bodyPr>
          <a:lstStyle/>
          <a:p>
            <a:r>
              <a:rPr lang="en-US" sz="8800" dirty="0" smtClean="0">
                <a:solidFill>
                  <a:schemeClr val="accent5"/>
                </a:solidFill>
              </a:rPr>
              <a:t>+</a:t>
            </a:r>
            <a:endParaRPr lang="en-US" sz="1400" dirty="0">
              <a:solidFill>
                <a:schemeClr val="accent5"/>
              </a:solidFill>
            </a:endParaRPr>
          </a:p>
        </p:txBody>
      </p:sp>
      <p:sp>
        <p:nvSpPr>
          <p:cNvPr id="10" name="TextBox 9"/>
          <p:cNvSpPr txBox="1"/>
          <p:nvPr/>
        </p:nvSpPr>
        <p:spPr>
          <a:xfrm>
            <a:off x="5452572" y="4321631"/>
            <a:ext cx="897467" cy="1446550"/>
          </a:xfrm>
          <a:prstGeom prst="rect">
            <a:avLst/>
          </a:prstGeom>
          <a:noFill/>
        </p:spPr>
        <p:txBody>
          <a:bodyPr wrap="square" rtlCol="0">
            <a:spAutoFit/>
          </a:bodyPr>
          <a:lstStyle/>
          <a:p>
            <a:r>
              <a:rPr lang="en-US" sz="8800" dirty="0" smtClean="0">
                <a:solidFill>
                  <a:schemeClr val="accent5"/>
                </a:solidFill>
              </a:rPr>
              <a:t>+</a:t>
            </a:r>
            <a:endParaRPr lang="en-US" sz="1400" dirty="0">
              <a:solidFill>
                <a:schemeClr val="accent5"/>
              </a:solidFill>
            </a:endParaRPr>
          </a:p>
        </p:txBody>
      </p:sp>
    </p:spTree>
    <p:extLst>
      <p:ext uri="{BB962C8B-B14F-4D97-AF65-F5344CB8AC3E}">
        <p14:creationId xmlns:p14="http://schemas.microsoft.com/office/powerpoint/2010/main" val="38662556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smtClean="0">
                <a:latin typeface="Century Gothic" panose="020B0502020202020204" pitchFamily="34" charset="0"/>
              </a:rPr>
              <a:t>Competitive </a:t>
            </a:r>
            <a:r>
              <a:rPr lang="en-US" noProof="0" dirty="0" smtClean="0">
                <a:latin typeface="Century Gothic" panose="020B0502020202020204" pitchFamily="34" charset="0"/>
              </a:rPr>
              <a:t>Grant </a:t>
            </a:r>
            <a:r>
              <a:rPr lang="en-US" noProof="0" dirty="0" smtClean="0">
                <a:latin typeface="Century Gothic" panose="020B0502020202020204" pitchFamily="34" charset="0"/>
              </a:rPr>
              <a:t>Findings</a:t>
            </a:r>
            <a:r>
              <a:rPr lang="en-US" dirty="0"/>
              <a:t/>
            </a:r>
            <a:br>
              <a:rPr lang="en-US" dirty="0"/>
            </a:br>
            <a:r>
              <a:rPr lang="en-US" sz="2400" b="1" dirty="0"/>
              <a:t>Puerto Rico</a:t>
            </a:r>
            <a:endParaRPr lang="en-US" b="1" dirty="0"/>
          </a:p>
        </p:txBody>
      </p:sp>
      <p:sp>
        <p:nvSpPr>
          <p:cNvPr id="9" name="TextBox 8"/>
          <p:cNvSpPr txBox="1"/>
          <p:nvPr/>
        </p:nvSpPr>
        <p:spPr>
          <a:xfrm>
            <a:off x="2595277" y="2240462"/>
            <a:ext cx="1124358" cy="1127396"/>
          </a:xfrm>
          <a:prstGeom prst="ellipse">
            <a:avLst/>
          </a:prstGeom>
          <a:solidFill>
            <a:schemeClr val="accent1"/>
          </a:solidFill>
        </p:spPr>
        <p:txBody>
          <a:bodyPr wrap="square" lIns="0" tIns="0" rIns="0" bIns="0" rtlCol="0" anchor="ctr">
            <a:noAutofit/>
          </a:bodyPr>
          <a:lstStyle/>
          <a:p>
            <a:pPr algn="ctr"/>
            <a:r>
              <a:rPr lang="en-US" sz="2800" b="1" dirty="0" smtClean="0">
                <a:solidFill>
                  <a:schemeClr val="bg1"/>
                </a:solidFill>
                <a:latin typeface="Century Gothic" panose="020B0502020202020204" pitchFamily="34" charset="0"/>
              </a:rPr>
              <a:t>15%</a:t>
            </a:r>
            <a:endParaRPr lang="en-US" sz="1400" b="1" dirty="0">
              <a:solidFill>
                <a:schemeClr val="bg1"/>
              </a:solidFill>
              <a:latin typeface="Century Gothic" panose="020B0502020202020204" pitchFamily="34" charset="0"/>
            </a:endParaRPr>
          </a:p>
        </p:txBody>
      </p:sp>
      <p:sp>
        <p:nvSpPr>
          <p:cNvPr id="10" name="Rounded Rectangle 9"/>
          <p:cNvSpPr/>
          <p:nvPr/>
        </p:nvSpPr>
        <p:spPr>
          <a:xfrm>
            <a:off x="3962400" y="2209800"/>
            <a:ext cx="4724400" cy="1188720"/>
          </a:xfrm>
          <a:prstGeom prst="roundRect">
            <a:avLst/>
          </a:prstGeom>
          <a:noFill/>
          <a:ln w="952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Percent of grant funds that Puerto Rico receives </a:t>
            </a:r>
            <a:r>
              <a:rPr lang="en-US" dirty="0" smtClean="0">
                <a:solidFill>
                  <a:schemeClr val="tx1"/>
                </a:solidFill>
              </a:rPr>
              <a:t>are from </a:t>
            </a:r>
            <a:r>
              <a:rPr lang="en-US" dirty="0">
                <a:solidFill>
                  <a:schemeClr val="tx1"/>
                </a:solidFill>
              </a:rPr>
              <a:t>competitive grant </a:t>
            </a:r>
            <a:r>
              <a:rPr lang="en-US" dirty="0" smtClean="0">
                <a:solidFill>
                  <a:schemeClr val="tx1"/>
                </a:solidFill>
              </a:rPr>
              <a:t>programs (Total amount of grants was $6,313 millions of which 15% are competitive grants).</a:t>
            </a:r>
            <a:endParaRPr lang="en-US" dirty="0">
              <a:solidFill>
                <a:schemeClr val="tx1"/>
              </a:solidFill>
            </a:endParaRPr>
          </a:p>
        </p:txBody>
      </p:sp>
      <p:pic>
        <p:nvPicPr>
          <p:cNvPr id="11" name="Picture 10"/>
          <p:cNvPicPr>
            <a:picLocks noChangeAspect="1"/>
          </p:cNvPicPr>
          <p:nvPr/>
        </p:nvPicPr>
        <p:blipFill>
          <a:blip r:embed="rId3" cstate="print">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5040" y="2605846"/>
            <a:ext cx="1711338" cy="541886"/>
          </a:xfrm>
          <a:prstGeom prst="rect">
            <a:avLst/>
          </a:prstGeom>
        </p:spPr>
      </p:pic>
      <p:sp>
        <p:nvSpPr>
          <p:cNvPr id="14" name="Rounded Rectangle 13"/>
          <p:cNvSpPr/>
          <p:nvPr/>
        </p:nvSpPr>
        <p:spPr>
          <a:xfrm>
            <a:off x="3962400" y="3595447"/>
            <a:ext cx="4724399" cy="1188720"/>
          </a:xfrm>
          <a:prstGeom prst="roundRect">
            <a:avLst/>
          </a:prstGeom>
          <a:noFill/>
          <a:ln w="952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 </a:t>
            </a:r>
            <a:r>
              <a:rPr lang="en-US" dirty="0" smtClean="0">
                <a:solidFill>
                  <a:schemeClr val="tx1"/>
                </a:solidFill>
              </a:rPr>
              <a:t>Ranking of Puerto Rico (out of 51) in </a:t>
            </a:r>
            <a:r>
              <a:rPr lang="en-US" dirty="0">
                <a:solidFill>
                  <a:schemeClr val="tx1"/>
                </a:solidFill>
              </a:rPr>
              <a:t>terms of </a:t>
            </a:r>
            <a:r>
              <a:rPr lang="en-US" b="1" u="sng" dirty="0">
                <a:solidFill>
                  <a:schemeClr val="tx1"/>
                </a:solidFill>
              </a:rPr>
              <a:t>participation</a:t>
            </a:r>
            <a:r>
              <a:rPr lang="en-US" dirty="0">
                <a:solidFill>
                  <a:schemeClr val="tx1"/>
                </a:solidFill>
              </a:rPr>
              <a:t> in competitive grant programs.</a:t>
            </a:r>
          </a:p>
        </p:txBody>
      </p:sp>
      <p:pic>
        <p:nvPicPr>
          <p:cNvPr id="15" name="Picture 14"/>
          <p:cNvPicPr>
            <a:picLocks noChangeAspect="1"/>
          </p:cNvPicPr>
          <p:nvPr/>
        </p:nvPicPr>
        <p:blipFill>
          <a:blip r:embed="rId3" cstate="print">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5040" y="3922439"/>
            <a:ext cx="1711338" cy="541886"/>
          </a:xfrm>
          <a:prstGeom prst="rect">
            <a:avLst/>
          </a:prstGeom>
        </p:spPr>
      </p:pic>
      <p:sp>
        <p:nvSpPr>
          <p:cNvPr id="12" name="TextBox 11"/>
          <p:cNvSpPr txBox="1"/>
          <p:nvPr/>
        </p:nvSpPr>
        <p:spPr>
          <a:xfrm>
            <a:off x="2612210" y="3749404"/>
            <a:ext cx="1124358" cy="1127396"/>
          </a:xfrm>
          <a:prstGeom prst="ellipse">
            <a:avLst/>
          </a:prstGeom>
          <a:solidFill>
            <a:schemeClr val="accent1"/>
          </a:solidFill>
        </p:spPr>
        <p:txBody>
          <a:bodyPr wrap="square" lIns="0" tIns="0" rIns="0" bIns="0" rtlCol="0" anchor="ctr">
            <a:noAutofit/>
          </a:bodyPr>
          <a:lstStyle/>
          <a:p>
            <a:pPr algn="ctr"/>
            <a:r>
              <a:rPr lang="en-US" sz="2800" b="1" dirty="0" smtClean="0">
                <a:solidFill>
                  <a:schemeClr val="bg1"/>
                </a:solidFill>
                <a:latin typeface="Century Gothic" panose="020B0502020202020204" pitchFamily="34" charset="0"/>
              </a:rPr>
              <a:t>49</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6173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err="1" smtClean="0"/>
              <a:t>Opportunities</a:t>
            </a:r>
            <a:r>
              <a:rPr lang="es-PR" dirty="0" smtClean="0"/>
              <a:t> </a:t>
            </a:r>
            <a:r>
              <a:rPr lang="es-PR" dirty="0" err="1" smtClean="0"/>
              <a:t>for</a:t>
            </a:r>
            <a:r>
              <a:rPr lang="es-PR" dirty="0" smtClean="0"/>
              <a:t> </a:t>
            </a:r>
            <a:r>
              <a:rPr lang="es-PR" dirty="0" err="1" smtClean="0"/>
              <a:t>improvement</a:t>
            </a:r>
            <a:endParaRPr lang="es-PR" dirty="0"/>
          </a:p>
        </p:txBody>
      </p:sp>
      <p:pic>
        <p:nvPicPr>
          <p:cNvPr id="4" name="Picture 3"/>
          <p:cNvPicPr>
            <a:picLocks noChangeAspect="1"/>
          </p:cNvPicPr>
          <p:nvPr/>
        </p:nvPicPr>
        <p:blipFill rotWithShape="1">
          <a:blip r:embed="rId3" cstate="print"/>
          <a:srcRect l="3748" t="14839" r="4651" b="8147"/>
          <a:stretch/>
        </p:blipFill>
        <p:spPr>
          <a:xfrm>
            <a:off x="1466070" y="1787726"/>
            <a:ext cx="2356761" cy="1538872"/>
          </a:xfrm>
          <a:prstGeom prst="rect">
            <a:avLst/>
          </a:prstGeom>
        </p:spPr>
      </p:pic>
      <p:sp>
        <p:nvSpPr>
          <p:cNvPr id="5" name="Content Placeholder 2"/>
          <p:cNvSpPr txBox="1">
            <a:spLocks/>
          </p:cNvSpPr>
          <p:nvPr/>
        </p:nvSpPr>
        <p:spPr>
          <a:xfrm>
            <a:off x="6944577" y="4414558"/>
            <a:ext cx="1870408" cy="1200329"/>
          </a:xfrm>
          <a:prstGeom prst="rect">
            <a:avLst/>
          </a:prstGeom>
          <a:solidFill>
            <a:schemeClr val="accent1"/>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Arial" pitchFamily="34" charset="0"/>
              <a:buNone/>
            </a:pPr>
            <a:r>
              <a:rPr lang="en-US" sz="1200" b="1" dirty="0" smtClean="0">
                <a:solidFill>
                  <a:schemeClr val="bg1"/>
                </a:solidFill>
              </a:rPr>
              <a:t>If the PAN is excluded from the grant analysis, Puerto Rico will be ranked in last place, with a per capita grant obligation of $1,084. </a:t>
            </a:r>
            <a:endParaRPr lang="en-US" sz="1200" b="1" dirty="0">
              <a:solidFill>
                <a:schemeClr val="bg1"/>
              </a:solidFill>
            </a:endParaRPr>
          </a:p>
        </p:txBody>
      </p:sp>
      <p:pic>
        <p:nvPicPr>
          <p:cNvPr id="6" name="Picture 4" descr="http://www.wgis.com/sites/wginsuranceservices.com/files/money-ma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708" y="2046643"/>
            <a:ext cx="193701" cy="335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wgis.com/sites/wginsuranceservices.com/files/money-ma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287" y="2046643"/>
            <a:ext cx="193701" cy="335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wgis.com/sites/wginsuranceservices.com/files/money-ma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899" y="2046643"/>
            <a:ext cx="193701" cy="3359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16504" y="2351483"/>
            <a:ext cx="2091796" cy="807913"/>
          </a:xfrm>
          <a:prstGeom prst="rect">
            <a:avLst/>
          </a:prstGeom>
        </p:spPr>
        <p:txBody>
          <a:bodyPr wrap="square">
            <a:spAutoFit/>
          </a:bodyPr>
          <a:lstStyle/>
          <a:p>
            <a:pPr algn="ctr"/>
            <a:r>
              <a:rPr lang="en-US" sz="900" dirty="0" smtClean="0">
                <a:latin typeface="Century Gothic" panose="020B0502020202020204" pitchFamily="34" charset="0"/>
              </a:rPr>
              <a:t>Federal </a:t>
            </a:r>
            <a:r>
              <a:rPr lang="en-US" sz="900" dirty="0">
                <a:latin typeface="Century Gothic" panose="020B0502020202020204" pitchFamily="34" charset="0"/>
              </a:rPr>
              <a:t>funds per </a:t>
            </a:r>
            <a:r>
              <a:rPr lang="en-US" sz="900" dirty="0" smtClean="0">
                <a:latin typeface="Century Gothic" panose="020B0502020202020204" pitchFamily="34" charset="0"/>
              </a:rPr>
              <a:t>capita</a:t>
            </a:r>
          </a:p>
          <a:p>
            <a:pPr algn="ctr"/>
            <a:r>
              <a:rPr lang="en-US" sz="900" dirty="0" smtClean="0">
                <a:latin typeface="Century Gothic" panose="020B0502020202020204" pitchFamily="34" charset="0"/>
              </a:rPr>
              <a:t>FY 2010</a:t>
            </a:r>
          </a:p>
          <a:p>
            <a:pPr algn="ctr"/>
            <a:r>
              <a:rPr lang="en-US" sz="1050" b="1" dirty="0">
                <a:solidFill>
                  <a:schemeClr val="accent2"/>
                </a:solidFill>
                <a:latin typeface="Century Gothic" panose="020B0502020202020204" pitchFamily="34" charset="0"/>
              </a:rPr>
              <a:t>$</a:t>
            </a:r>
            <a:r>
              <a:rPr lang="en-US" sz="1050" b="1" dirty="0" smtClean="0">
                <a:solidFill>
                  <a:schemeClr val="accent2"/>
                </a:solidFill>
                <a:latin typeface="Century Gothic" panose="020B0502020202020204" pitchFamily="34" charset="0"/>
              </a:rPr>
              <a:t>2,352</a:t>
            </a:r>
          </a:p>
          <a:p>
            <a:pPr algn="ctr"/>
            <a:r>
              <a:rPr lang="en-US" sz="700" dirty="0" smtClean="0">
                <a:latin typeface="Century Gothic" panose="020B0502020202020204" pitchFamily="34" charset="0"/>
              </a:rPr>
              <a:t>(average)</a:t>
            </a:r>
          </a:p>
          <a:p>
            <a:pPr algn="ctr"/>
            <a:endParaRPr lang="en-US" sz="900" dirty="0">
              <a:latin typeface="Century Gothic" panose="020B0502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2069241"/>
            <a:ext cx="2701795" cy="855507"/>
          </a:xfrm>
          <a:prstGeom prst="rect">
            <a:avLst/>
          </a:prstGeom>
        </p:spPr>
      </p:pic>
      <p:sp>
        <p:nvSpPr>
          <p:cNvPr id="11" name="Rectangle 10"/>
          <p:cNvSpPr/>
          <p:nvPr/>
        </p:nvSpPr>
        <p:spPr>
          <a:xfrm>
            <a:off x="4764008" y="2458760"/>
            <a:ext cx="2091796" cy="392415"/>
          </a:xfrm>
          <a:prstGeom prst="rect">
            <a:avLst/>
          </a:prstGeom>
        </p:spPr>
        <p:txBody>
          <a:bodyPr wrap="square">
            <a:spAutoFit/>
          </a:bodyPr>
          <a:lstStyle/>
          <a:p>
            <a:pPr algn="ctr"/>
            <a:r>
              <a:rPr lang="en-US" sz="900" dirty="0">
                <a:latin typeface="Century Gothic" panose="020B0502020202020204" pitchFamily="34" charset="0"/>
              </a:rPr>
              <a:t>Per capita grant obligations </a:t>
            </a:r>
            <a:endParaRPr lang="en-US" sz="900" dirty="0" smtClean="0">
              <a:latin typeface="Century Gothic" panose="020B0502020202020204" pitchFamily="34" charset="0"/>
            </a:endParaRPr>
          </a:p>
          <a:p>
            <a:pPr algn="ctr"/>
            <a:r>
              <a:rPr lang="en-US" sz="1050" b="1" dirty="0">
                <a:solidFill>
                  <a:schemeClr val="accent2"/>
                </a:solidFill>
                <a:latin typeface="Century Gothic" panose="020B0502020202020204" pitchFamily="34" charset="0"/>
              </a:rPr>
              <a:t>$</a:t>
            </a:r>
            <a:r>
              <a:rPr lang="en-US" sz="1050" b="1" dirty="0" smtClean="0">
                <a:solidFill>
                  <a:schemeClr val="accent2"/>
                </a:solidFill>
                <a:latin typeface="Century Gothic" panose="020B0502020202020204" pitchFamily="34" charset="0"/>
              </a:rPr>
              <a:t>1,695</a:t>
            </a:r>
            <a:endParaRPr lang="en-US" sz="900" dirty="0">
              <a:latin typeface="Century Gothic" panose="020B0502020202020204" pitchFamily="34" charset="0"/>
            </a:endParaRPr>
          </a:p>
        </p:txBody>
      </p:sp>
      <p:pic>
        <p:nvPicPr>
          <p:cNvPr id="12" name="Picture 4" descr="http://www.wgis.com/sites/wginsuranceservices.com/files/money-ma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1186" y="2167038"/>
            <a:ext cx="193701" cy="3359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wgis.com/sites/wginsuranceservices.com/files/money-ma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0765" y="2167038"/>
            <a:ext cx="193701" cy="335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wgis.com/sites/wginsuranceservices.com/files/money-ma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377" y="2167038"/>
            <a:ext cx="193701" cy="33598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Elbow Connector 14"/>
          <p:cNvCxnSpPr/>
          <p:nvPr/>
        </p:nvCxnSpPr>
        <p:spPr>
          <a:xfrm>
            <a:off x="5767615" y="2979867"/>
            <a:ext cx="1105512" cy="346731"/>
          </a:xfrm>
          <a:prstGeom prst="bentConnector3">
            <a:avLst>
              <a:gd name="adj1" fmla="val 219"/>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44577" y="2825562"/>
            <a:ext cx="1870408" cy="1477328"/>
          </a:xfrm>
          <a:prstGeom prst="rect">
            <a:avLst/>
          </a:prstGeom>
          <a:solidFill>
            <a:schemeClr val="accent1"/>
          </a:solidFill>
        </p:spPr>
        <p:txBody>
          <a:bodyPr wrap="square">
            <a:spAutoFit/>
          </a:bodyPr>
          <a:lstStyle/>
          <a:p>
            <a:pPr algn="ctr"/>
            <a:r>
              <a:rPr lang="en-US" sz="1400" b="1" dirty="0">
                <a:solidFill>
                  <a:schemeClr val="bg1"/>
                </a:solidFill>
                <a:latin typeface="Century Gothic" panose="020B0502020202020204" pitchFamily="34" charset="0"/>
              </a:rPr>
              <a:t>is considerably lower when compared with that of the states; this ranks the Island at number </a:t>
            </a:r>
            <a:r>
              <a:rPr lang="en-US" sz="2000" b="1" dirty="0" smtClean="0">
                <a:solidFill>
                  <a:schemeClr val="bg1"/>
                </a:solidFill>
                <a:latin typeface="Century Gothic" panose="020B0502020202020204" pitchFamily="34" charset="0"/>
              </a:rPr>
              <a:t>47</a:t>
            </a:r>
          </a:p>
        </p:txBody>
      </p:sp>
      <p:sp>
        <p:nvSpPr>
          <p:cNvPr id="17" name="Rectangle 16"/>
          <p:cNvSpPr/>
          <p:nvPr/>
        </p:nvSpPr>
        <p:spPr>
          <a:xfrm>
            <a:off x="1204852" y="3935636"/>
            <a:ext cx="2879195" cy="1569660"/>
          </a:xfrm>
          <a:prstGeom prst="rect">
            <a:avLst/>
          </a:prstGeom>
        </p:spPr>
        <p:txBody>
          <a:bodyPr wrap="square">
            <a:spAutoFit/>
          </a:bodyPr>
          <a:lstStyle/>
          <a:p>
            <a:pPr marL="4763" lvl="1" indent="-4763"/>
            <a:r>
              <a:rPr lang="en-US" sz="1400" dirty="0">
                <a:latin typeface="Century Gothic" panose="020B0502020202020204" pitchFamily="34" charset="0"/>
              </a:rPr>
              <a:t>The states with the </a:t>
            </a:r>
            <a:r>
              <a:rPr lang="en-US" sz="1600" b="1" dirty="0">
                <a:solidFill>
                  <a:schemeClr val="accent2"/>
                </a:solidFill>
                <a:latin typeface="Century Gothic" panose="020B0502020202020204" pitchFamily="34" charset="0"/>
              </a:rPr>
              <a:t>highest</a:t>
            </a:r>
            <a:r>
              <a:rPr lang="en-US" sz="1600" dirty="0">
                <a:latin typeface="Century Gothic" panose="020B0502020202020204" pitchFamily="34" charset="0"/>
              </a:rPr>
              <a:t> </a:t>
            </a:r>
            <a:r>
              <a:rPr lang="en-US" sz="1400" dirty="0">
                <a:latin typeface="Century Gothic" panose="020B0502020202020204" pitchFamily="34" charset="0"/>
              </a:rPr>
              <a:t>per capita obligations in grants were </a:t>
            </a:r>
            <a:r>
              <a:rPr lang="en-US" sz="1600" b="1" dirty="0">
                <a:solidFill>
                  <a:schemeClr val="accent2"/>
                </a:solidFill>
                <a:latin typeface="Century Gothic" panose="020B0502020202020204" pitchFamily="34" charset="0"/>
              </a:rPr>
              <a:t>Alaska, Louisiana, Massachusetts, Vermont and Wyoming</a:t>
            </a:r>
            <a:r>
              <a:rPr lang="en-US" sz="1400" dirty="0">
                <a:latin typeface="Century Gothic" panose="020B0502020202020204" pitchFamily="34" charset="0"/>
              </a:rPr>
              <a:t>.</a:t>
            </a:r>
          </a:p>
          <a:p>
            <a:pPr marL="4763" indent="-4763"/>
            <a:endParaRPr lang="en-US" sz="1600" dirty="0">
              <a:latin typeface="Century Gothic" panose="020B0502020202020204" pitchFamily="34" charset="0"/>
            </a:endParaRPr>
          </a:p>
        </p:txBody>
      </p:sp>
      <p:cxnSp>
        <p:nvCxnSpPr>
          <p:cNvPr id="18" name="Straight Connector 17"/>
          <p:cNvCxnSpPr/>
          <p:nvPr/>
        </p:nvCxnSpPr>
        <p:spPr>
          <a:xfrm>
            <a:off x="5229231" y="2868108"/>
            <a:ext cx="0" cy="183101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17681" y="4699119"/>
            <a:ext cx="1623392" cy="0"/>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5208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6" y="131578"/>
            <a:ext cx="8229600" cy="1143000"/>
          </a:xfrm>
        </p:spPr>
        <p:txBody>
          <a:bodyPr>
            <a:normAutofit/>
          </a:bodyPr>
          <a:lstStyle/>
          <a:p>
            <a:r>
              <a:rPr lang="en-US" noProof="0" dirty="0" smtClean="0">
                <a:latin typeface="Century Gothic" panose="020B0502020202020204" pitchFamily="34" charset="0"/>
              </a:rPr>
              <a:t>Facts</a:t>
            </a:r>
            <a:endParaRPr lang="en-US" noProof="0" dirty="0">
              <a:latin typeface="Century Gothic" panose="020B0502020202020204" pitchFamily="34" charset="0"/>
            </a:endParaRPr>
          </a:p>
        </p:txBody>
      </p:sp>
      <p:sp>
        <p:nvSpPr>
          <p:cNvPr id="3" name="Content Placeholder 2"/>
          <p:cNvSpPr>
            <a:spLocks noGrp="1"/>
          </p:cNvSpPr>
          <p:nvPr>
            <p:ph idx="1"/>
          </p:nvPr>
        </p:nvSpPr>
        <p:spPr>
          <a:xfrm>
            <a:off x="257778" y="1642734"/>
            <a:ext cx="5158247" cy="4525963"/>
          </a:xfrm>
        </p:spPr>
        <p:txBody>
          <a:bodyPr>
            <a:normAutofit fontScale="92500" lnSpcReduction="20000"/>
          </a:bodyPr>
          <a:lstStyle/>
          <a:p>
            <a:pPr>
              <a:spcAft>
                <a:spcPts val="2400"/>
              </a:spcAft>
            </a:pPr>
            <a:r>
              <a:rPr lang="en-US" sz="1600" noProof="0" dirty="0" smtClean="0"/>
              <a:t>The </a:t>
            </a:r>
            <a:r>
              <a:rPr lang="en-US" sz="1600" noProof="0" dirty="0"/>
              <a:t>majority of federal grant obligations for Puerto Rico during FY 2010 derived from </a:t>
            </a:r>
            <a:r>
              <a:rPr lang="en-US" sz="1600" dirty="0"/>
              <a:t>non-competitive grants</a:t>
            </a:r>
            <a:r>
              <a:rPr lang="en-US" sz="1600" noProof="0" dirty="0" smtClean="0"/>
              <a:t>.</a:t>
            </a:r>
          </a:p>
          <a:p>
            <a:pPr>
              <a:spcAft>
                <a:spcPts val="2400"/>
              </a:spcAft>
            </a:pPr>
            <a:r>
              <a:rPr lang="en-US" sz="1600" noProof="0" dirty="0" smtClean="0"/>
              <a:t>Statutory funding limits are usually concentrated in </a:t>
            </a:r>
            <a:r>
              <a:rPr lang="en-US" sz="1600" dirty="0"/>
              <a:t>non-competitive </a:t>
            </a:r>
            <a:r>
              <a:rPr lang="en-US" sz="1600" dirty="0" smtClean="0"/>
              <a:t>grants in particular insurance type programs such as SSTI, Medicare and Medicaid.</a:t>
            </a:r>
            <a:endParaRPr lang="en-US" sz="1600" dirty="0"/>
          </a:p>
          <a:p>
            <a:pPr>
              <a:spcAft>
                <a:spcPts val="2400"/>
              </a:spcAft>
            </a:pPr>
            <a:r>
              <a:rPr lang="en-US" sz="1600" noProof="0" dirty="0" smtClean="0"/>
              <a:t>If </a:t>
            </a:r>
            <a:r>
              <a:rPr lang="en-US" sz="1600" noProof="0" dirty="0"/>
              <a:t>the Island was to increase its </a:t>
            </a:r>
            <a:r>
              <a:rPr lang="en-US" sz="1600" dirty="0"/>
              <a:t>participation in competitive grant </a:t>
            </a:r>
            <a:r>
              <a:rPr lang="en-US" sz="1600" dirty="0" smtClean="0"/>
              <a:t>programs, </a:t>
            </a:r>
            <a:r>
              <a:rPr lang="en-US" sz="1600" dirty="0"/>
              <a:t>it could substantially increase </a:t>
            </a:r>
            <a:r>
              <a:rPr lang="en-US" sz="1600" dirty="0" smtClean="0"/>
              <a:t>its current </a:t>
            </a:r>
            <a:r>
              <a:rPr lang="en-US" sz="1600" noProof="0" dirty="0"/>
              <a:t>base of federal </a:t>
            </a:r>
            <a:r>
              <a:rPr lang="en-US" sz="1600" noProof="0" dirty="0" smtClean="0"/>
              <a:t>funds. </a:t>
            </a:r>
          </a:p>
          <a:p>
            <a:pPr>
              <a:spcAft>
                <a:spcPts val="2400"/>
              </a:spcAft>
            </a:pPr>
            <a:r>
              <a:rPr lang="en-US" sz="1600" noProof="0" dirty="0" smtClean="0"/>
              <a:t>States </a:t>
            </a:r>
            <a:r>
              <a:rPr lang="en-US" sz="1600" noProof="0" dirty="0"/>
              <a:t>with the highest share of competitive grants are usually the states with the highest amount of federal funds per capita. </a:t>
            </a:r>
            <a:endParaRPr lang="en-US" sz="1600" noProof="0" dirty="0" smtClean="0"/>
          </a:p>
          <a:p>
            <a:pPr>
              <a:spcAft>
                <a:spcPts val="2400"/>
              </a:spcAft>
            </a:pPr>
            <a:r>
              <a:rPr lang="en-US" sz="1600" noProof="0" dirty="0" smtClean="0"/>
              <a:t>The trend is for the Federal Government to increasingly favor competitive grants.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976" y="1828800"/>
            <a:ext cx="3686023" cy="3686023"/>
          </a:xfrm>
          <a:prstGeom prst="rect">
            <a:avLst/>
          </a:prstGeom>
        </p:spPr>
      </p:pic>
      <p:sp>
        <p:nvSpPr>
          <p:cNvPr id="6" name="Oval 5"/>
          <p:cNvSpPr/>
          <p:nvPr/>
        </p:nvSpPr>
        <p:spPr>
          <a:xfrm>
            <a:off x="8417028" y="1986116"/>
            <a:ext cx="462116" cy="462116"/>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13870" y="3106992"/>
            <a:ext cx="1322439" cy="830997"/>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federal grant obligations</a:t>
            </a:r>
            <a:endParaRPr lang="en-US" sz="16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2173544"/>
            <a:ext cx="549376" cy="549376"/>
          </a:xfrm>
          <a:prstGeom prst="rect">
            <a:avLst/>
          </a:prstGeom>
        </p:spPr>
      </p:pic>
      <p:pic>
        <p:nvPicPr>
          <p:cNvPr id="11" name="Picture 10"/>
          <p:cNvPicPr>
            <a:picLocks noChangeAspect="1"/>
          </p:cNvPicPr>
          <p:nvPr/>
        </p:nvPicPr>
        <p:blipFill>
          <a:blip r:embed="rId5" cstate="print"/>
          <a:stretch>
            <a:fillRect/>
          </a:stretch>
        </p:blipFill>
        <p:spPr>
          <a:xfrm>
            <a:off x="7152330" y="4138104"/>
            <a:ext cx="925453" cy="442498"/>
          </a:xfrm>
          <a:prstGeom prst="rect">
            <a:avLst/>
          </a:prstGeom>
        </p:spPr>
      </p:pic>
    </p:spTree>
    <p:extLst>
      <p:ext uri="{BB962C8B-B14F-4D97-AF65-F5344CB8AC3E}">
        <p14:creationId xmlns:p14="http://schemas.microsoft.com/office/powerpoint/2010/main" val="180335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99"/>
          </a:xfrm>
        </p:spPr>
        <p:txBody>
          <a:bodyPr>
            <a:normAutofit/>
          </a:bodyPr>
          <a:lstStyle/>
          <a:p>
            <a:r>
              <a:rPr lang="en-US" noProof="0" dirty="0" smtClean="0">
                <a:latin typeface="Century Gothic" panose="020B0502020202020204" pitchFamily="34" charset="0"/>
              </a:rPr>
              <a:t>Potential opportunities of funds</a:t>
            </a:r>
            <a:endParaRPr lang="en-US" noProof="0" dirty="0">
              <a:latin typeface="Century Gothic" panose="020B0502020202020204" pitchFamily="34" charset="0"/>
            </a:endParaRPr>
          </a:p>
        </p:txBody>
      </p:sp>
      <p:sp>
        <p:nvSpPr>
          <p:cNvPr id="3" name="Content Placeholder 2"/>
          <p:cNvSpPr>
            <a:spLocks noGrp="1"/>
          </p:cNvSpPr>
          <p:nvPr>
            <p:ph idx="1"/>
          </p:nvPr>
        </p:nvSpPr>
        <p:spPr>
          <a:xfrm>
            <a:off x="3813832" y="5196010"/>
            <a:ext cx="5055745" cy="833965"/>
          </a:xfrm>
        </p:spPr>
        <p:txBody>
          <a:bodyPr>
            <a:noAutofit/>
          </a:bodyPr>
          <a:lstStyle/>
          <a:p>
            <a:pPr marL="0" lvl="2" indent="0" algn="just">
              <a:spcBef>
                <a:spcPts val="0"/>
              </a:spcBef>
              <a:spcAft>
                <a:spcPts val="600"/>
              </a:spcAft>
              <a:buNone/>
            </a:pPr>
            <a:r>
              <a:rPr lang="en-US" sz="1100" dirty="0" smtClean="0">
                <a:latin typeface="Century Gothic" panose="020B0502020202020204" pitchFamily="34" charset="0"/>
              </a:rPr>
              <a:t>Not </a:t>
            </a:r>
            <a:r>
              <a:rPr lang="en-US" sz="1100" dirty="0">
                <a:latin typeface="Century Gothic" panose="020B0502020202020204" pitchFamily="34" charset="0"/>
              </a:rPr>
              <a:t>all programs have been specifically </a:t>
            </a:r>
            <a:r>
              <a:rPr lang="en-US" sz="1100" dirty="0" smtClean="0">
                <a:latin typeface="Century Gothic" panose="020B0502020202020204" pitchFamily="34" charset="0"/>
              </a:rPr>
              <a:t>analyzed </a:t>
            </a:r>
            <a:r>
              <a:rPr lang="en-US" sz="1100" dirty="0">
                <a:latin typeface="Century Gothic" panose="020B0502020202020204" pitchFamily="34" charset="0"/>
              </a:rPr>
              <a:t>as to determine Puerto Rico’s eligibility, thus the conclusions are based on the assumption that the Island can participate in at least, most competitive grants, per the Presidential Memorandum. </a:t>
            </a:r>
            <a:endParaRPr lang="en-US" sz="1100" dirty="0" smtClean="0">
              <a:latin typeface="Century Gothic" panose="020B0502020202020204" pitchFamily="34" charset="0"/>
            </a:endParaRPr>
          </a:p>
          <a:p>
            <a:pPr marL="0" lvl="2" indent="0" algn="just">
              <a:spcBef>
                <a:spcPts val="0"/>
              </a:spcBef>
              <a:spcAft>
                <a:spcPts val="600"/>
              </a:spcAft>
              <a:buNone/>
            </a:pPr>
            <a:r>
              <a:rPr lang="en-US" sz="1100" dirty="0" smtClean="0">
                <a:latin typeface="Century Gothic" panose="020B0502020202020204" pitchFamily="34" charset="0"/>
              </a:rPr>
              <a:t>*Additional funding opportunities may be limited due to eligibility considerations.</a:t>
            </a:r>
          </a:p>
        </p:txBody>
      </p:sp>
      <p:sp>
        <p:nvSpPr>
          <p:cNvPr id="5" name="Rounded Rectangle 4"/>
          <p:cNvSpPr/>
          <p:nvPr/>
        </p:nvSpPr>
        <p:spPr>
          <a:xfrm>
            <a:off x="5480050" y="1524000"/>
            <a:ext cx="3206750" cy="5424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7588" y="1309886"/>
            <a:ext cx="3589600" cy="11498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8988" y="1360691"/>
            <a:ext cx="3885351" cy="3939540"/>
          </a:xfrm>
          <a:prstGeom prst="rect">
            <a:avLst/>
          </a:prstGeom>
        </p:spPr>
        <p:txBody>
          <a:bodyPr wrap="square">
            <a:spAutoFit/>
          </a:bodyPr>
          <a:lstStyle/>
          <a:p>
            <a:pPr algn="ctr"/>
            <a:r>
              <a:rPr lang="en-US" b="1" dirty="0" smtClean="0">
                <a:solidFill>
                  <a:schemeClr val="bg1"/>
                </a:solidFill>
                <a:latin typeface="Century Gothic" panose="020B0502020202020204" pitchFamily="34" charset="0"/>
              </a:rPr>
              <a:t>In terms of per capita grant participation if Puerto </a:t>
            </a:r>
            <a:r>
              <a:rPr lang="en-US" b="1" dirty="0">
                <a:solidFill>
                  <a:schemeClr val="bg1"/>
                </a:solidFill>
                <a:latin typeface="Century Gothic" panose="020B0502020202020204" pitchFamily="34" charset="0"/>
              </a:rPr>
              <a:t>Rico </a:t>
            </a:r>
            <a:r>
              <a:rPr lang="en-US" b="1" dirty="0" smtClean="0">
                <a:solidFill>
                  <a:schemeClr val="bg1"/>
                </a:solidFill>
                <a:latin typeface="Century Gothic" panose="020B0502020202020204" pitchFamily="34" charset="0"/>
              </a:rPr>
              <a:t>improves as follows…</a:t>
            </a:r>
          </a:p>
          <a:p>
            <a:pPr algn="ctr"/>
            <a:endParaRPr lang="en-US" b="1" dirty="0" smtClean="0">
              <a:solidFill>
                <a:schemeClr val="accent5"/>
              </a:solidFill>
              <a:latin typeface="Century Gothic" panose="020B0502020202020204" pitchFamily="34" charset="0"/>
            </a:endParaRPr>
          </a:p>
          <a:p>
            <a:pPr marL="285750" indent="-285750">
              <a:spcAft>
                <a:spcPts val="1200"/>
              </a:spcAft>
              <a:buFont typeface="Arial" panose="020B0604020202020204" pitchFamily="34" charset="0"/>
              <a:buChar char="•"/>
            </a:pPr>
            <a:r>
              <a:rPr lang="en-US" sz="1600" dirty="0" smtClean="0">
                <a:latin typeface="Century Gothic" panose="020B0502020202020204" pitchFamily="34" charset="0"/>
              </a:rPr>
              <a:t>Increase </a:t>
            </a:r>
            <a:r>
              <a:rPr lang="en-US" sz="1600" dirty="0">
                <a:latin typeface="Century Gothic" panose="020B0502020202020204" pitchFamily="34" charset="0"/>
              </a:rPr>
              <a:t>to the </a:t>
            </a:r>
            <a:r>
              <a:rPr lang="en-US" sz="1600" b="1" dirty="0">
                <a:solidFill>
                  <a:schemeClr val="accent2"/>
                </a:solidFill>
                <a:latin typeface="Century Gothic" panose="020B0502020202020204" pitchFamily="34" charset="0"/>
              </a:rPr>
              <a:t>next level </a:t>
            </a:r>
            <a:r>
              <a:rPr lang="en-US" sz="1600" dirty="0">
                <a:latin typeface="Century Gothic" panose="020B0502020202020204" pitchFamily="34" charset="0"/>
              </a:rPr>
              <a:t>(Florida</a:t>
            </a:r>
            <a:r>
              <a:rPr lang="en-US" sz="1600" dirty="0" smtClean="0">
                <a:latin typeface="Century Gothic" panose="020B0502020202020204" pitchFamily="34" charset="0"/>
              </a:rPr>
              <a:t>)</a:t>
            </a:r>
          </a:p>
          <a:p>
            <a:pPr marL="285750" indent="-285750">
              <a:spcAft>
                <a:spcPts val="1200"/>
              </a:spcAft>
              <a:buFont typeface="Arial" panose="020B0604020202020204" pitchFamily="34" charset="0"/>
              <a:buChar char="•"/>
            </a:pPr>
            <a:endParaRPr lang="en-US" sz="1600" dirty="0">
              <a:latin typeface="Century Gothic" panose="020B0502020202020204" pitchFamily="34" charset="0"/>
            </a:endParaRPr>
          </a:p>
          <a:p>
            <a:pPr marL="285750" indent="-285750">
              <a:spcAft>
                <a:spcPts val="1200"/>
              </a:spcAft>
              <a:buFont typeface="Arial" panose="020B0604020202020204" pitchFamily="34" charset="0"/>
              <a:buChar char="•"/>
            </a:pPr>
            <a:r>
              <a:rPr lang="en-US" sz="1600" dirty="0" smtClean="0">
                <a:latin typeface="Century Gothic" panose="020B0502020202020204" pitchFamily="34" charset="0"/>
              </a:rPr>
              <a:t>Is ranked </a:t>
            </a:r>
            <a:r>
              <a:rPr lang="en-US" sz="1600" b="1" dirty="0">
                <a:solidFill>
                  <a:schemeClr val="accent2"/>
                </a:solidFill>
                <a:latin typeface="Century Gothic" panose="020B0502020202020204" pitchFamily="34" charset="0"/>
              </a:rPr>
              <a:t>#25 </a:t>
            </a:r>
            <a:r>
              <a:rPr lang="en-US" sz="1600" dirty="0">
                <a:latin typeface="Century Gothic" panose="020B0502020202020204" pitchFamily="34" charset="0"/>
              </a:rPr>
              <a:t>among the 50 states, (i.e. Missouri) </a:t>
            </a:r>
            <a:endParaRPr lang="en-US" sz="1600" dirty="0" smtClean="0">
              <a:latin typeface="Century Gothic" panose="020B0502020202020204" pitchFamily="34" charset="0"/>
            </a:endParaRPr>
          </a:p>
          <a:p>
            <a:pPr marL="285750" indent="-285750">
              <a:spcAft>
                <a:spcPts val="1200"/>
              </a:spcAft>
              <a:buFont typeface="Arial" panose="020B0604020202020204" pitchFamily="34" charset="0"/>
              <a:buChar char="•"/>
            </a:pPr>
            <a:endParaRPr lang="en-US" sz="1600" dirty="0">
              <a:latin typeface="Century Gothic" panose="020B0502020202020204" pitchFamily="34" charset="0"/>
            </a:endParaRPr>
          </a:p>
          <a:p>
            <a:pPr marL="285750" indent="-285750">
              <a:spcAft>
                <a:spcPts val="1200"/>
              </a:spcAft>
              <a:buFont typeface="Arial" panose="020B0604020202020204" pitchFamily="34" charset="0"/>
              <a:buChar char="•"/>
            </a:pPr>
            <a:r>
              <a:rPr lang="en-US" sz="1600" dirty="0" smtClean="0">
                <a:latin typeface="Century Gothic" panose="020B0502020202020204" pitchFamily="34" charset="0"/>
              </a:rPr>
              <a:t>Is ranked </a:t>
            </a:r>
            <a:r>
              <a:rPr lang="en-US" sz="1600" dirty="0">
                <a:latin typeface="Century Gothic" panose="020B0502020202020204" pitchFamily="34" charset="0"/>
              </a:rPr>
              <a:t>within the </a:t>
            </a:r>
            <a:r>
              <a:rPr lang="en-US" sz="1600" b="1" dirty="0">
                <a:solidFill>
                  <a:schemeClr val="accent2"/>
                </a:solidFill>
                <a:latin typeface="Century Gothic" panose="020B0502020202020204" pitchFamily="34" charset="0"/>
              </a:rPr>
              <a:t>top 10 </a:t>
            </a:r>
            <a:r>
              <a:rPr lang="en-US" sz="1600" dirty="0">
                <a:latin typeface="Century Gothic" panose="020B0502020202020204" pitchFamily="34" charset="0"/>
              </a:rPr>
              <a:t>states in terms of competitive grants</a:t>
            </a:r>
          </a:p>
          <a:p>
            <a:pPr marL="285750" indent="-285750">
              <a:spcAft>
                <a:spcPts val="1200"/>
              </a:spcAft>
              <a:buFont typeface="Arial" panose="020B0604020202020204" pitchFamily="34" charset="0"/>
              <a:buChar char="•"/>
            </a:pPr>
            <a:endParaRPr lang="en-US" sz="1600" dirty="0">
              <a:latin typeface="Century Gothic" panose="020B0502020202020204" pitchFamily="34" charset="0"/>
            </a:endParaRPr>
          </a:p>
        </p:txBody>
      </p:sp>
      <p:sp>
        <p:nvSpPr>
          <p:cNvPr id="8" name="Rectangle 7"/>
          <p:cNvSpPr/>
          <p:nvPr/>
        </p:nvSpPr>
        <p:spPr>
          <a:xfrm>
            <a:off x="5480050" y="1630124"/>
            <a:ext cx="3355660" cy="369332"/>
          </a:xfrm>
          <a:prstGeom prst="rect">
            <a:avLst/>
          </a:prstGeom>
        </p:spPr>
        <p:txBody>
          <a:bodyPr wrap="square">
            <a:spAutoFit/>
          </a:bodyPr>
          <a:lstStyle/>
          <a:p>
            <a:pPr algn="ctr"/>
            <a:r>
              <a:rPr lang="en-US" b="1" dirty="0" smtClean="0">
                <a:solidFill>
                  <a:schemeClr val="bg1"/>
                </a:solidFill>
                <a:latin typeface="Century Gothic" panose="020B0502020202020204" pitchFamily="34" charset="0"/>
              </a:rPr>
              <a:t>Additional funds</a:t>
            </a:r>
            <a:endParaRPr lang="en-US" sz="1600" b="1" dirty="0">
              <a:solidFill>
                <a:schemeClr val="accent2"/>
              </a:solidFill>
              <a:latin typeface="Century Gothic" panose="020B0502020202020204" pitchFamily="34" charset="0"/>
            </a:endParaRPr>
          </a:p>
        </p:txBody>
      </p:sp>
      <p:sp>
        <p:nvSpPr>
          <p:cNvPr id="9" name="Rectangle 8"/>
          <p:cNvSpPr/>
          <p:nvPr/>
        </p:nvSpPr>
        <p:spPr>
          <a:xfrm>
            <a:off x="6522269" y="2445732"/>
            <a:ext cx="1554392" cy="338554"/>
          </a:xfrm>
          <a:prstGeom prst="rect">
            <a:avLst/>
          </a:prstGeom>
        </p:spPr>
        <p:txBody>
          <a:bodyPr wrap="square">
            <a:spAutoFit/>
          </a:bodyPr>
          <a:lstStyle/>
          <a:p>
            <a:pPr>
              <a:spcAft>
                <a:spcPts val="1200"/>
              </a:spcAft>
            </a:pPr>
            <a:r>
              <a:rPr lang="en-US" sz="1600" dirty="0" smtClean="0">
                <a:latin typeface="Century Gothic" panose="020B0502020202020204" pitchFamily="34" charset="0"/>
              </a:rPr>
              <a:t>$</a:t>
            </a:r>
            <a:r>
              <a:rPr lang="en-US" sz="1600" dirty="0">
                <a:latin typeface="Century Gothic" panose="020B0502020202020204" pitchFamily="34" charset="0"/>
              </a:rPr>
              <a:t>530,000,000</a:t>
            </a:r>
            <a:endParaRPr lang="en-US" sz="1600" b="1" dirty="0">
              <a:solidFill>
                <a:schemeClr val="accent2"/>
              </a:solidFill>
              <a:latin typeface="Century Gothic" panose="020B0502020202020204" pitchFamily="34" charset="0"/>
            </a:endParaRPr>
          </a:p>
        </p:txBody>
      </p:sp>
      <p:cxnSp>
        <p:nvCxnSpPr>
          <p:cNvPr id="11" name="Straight Connector 10"/>
          <p:cNvCxnSpPr/>
          <p:nvPr/>
        </p:nvCxnSpPr>
        <p:spPr>
          <a:xfrm>
            <a:off x="4435471" y="2637071"/>
            <a:ext cx="199920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22269" y="3296350"/>
            <a:ext cx="1554392" cy="338554"/>
          </a:xfrm>
          <a:prstGeom prst="rect">
            <a:avLst/>
          </a:prstGeom>
        </p:spPr>
        <p:txBody>
          <a:bodyPr wrap="square">
            <a:spAutoFit/>
          </a:bodyPr>
          <a:lstStyle/>
          <a:p>
            <a:pPr>
              <a:spcAft>
                <a:spcPts val="1200"/>
              </a:spcAft>
            </a:pPr>
            <a:r>
              <a:rPr lang="en-US" sz="1600" dirty="0" smtClean="0">
                <a:latin typeface="Century Gothic" panose="020B0502020202020204" pitchFamily="34" charset="0"/>
              </a:rPr>
              <a:t>$</a:t>
            </a:r>
            <a:r>
              <a:rPr lang="en-US" sz="1600" dirty="0">
                <a:latin typeface="Century Gothic" panose="020B0502020202020204" pitchFamily="34" charset="0"/>
              </a:rPr>
              <a:t>1.6 billion </a:t>
            </a:r>
            <a:endParaRPr lang="en-US" sz="1600" b="1" dirty="0">
              <a:solidFill>
                <a:schemeClr val="accent2"/>
              </a:solidFill>
              <a:latin typeface="Century Gothic" panose="020B0502020202020204" pitchFamily="34" charset="0"/>
            </a:endParaRPr>
          </a:p>
        </p:txBody>
      </p:sp>
      <p:cxnSp>
        <p:nvCxnSpPr>
          <p:cNvPr id="14" name="Straight Connector 13"/>
          <p:cNvCxnSpPr/>
          <p:nvPr/>
        </p:nvCxnSpPr>
        <p:spPr>
          <a:xfrm>
            <a:off x="4435471" y="3487689"/>
            <a:ext cx="199920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22269" y="4348104"/>
            <a:ext cx="2744096" cy="338554"/>
          </a:xfrm>
          <a:prstGeom prst="rect">
            <a:avLst/>
          </a:prstGeom>
        </p:spPr>
        <p:txBody>
          <a:bodyPr wrap="square">
            <a:spAutoFit/>
          </a:bodyPr>
          <a:lstStyle/>
          <a:p>
            <a:pPr>
              <a:spcAft>
                <a:spcPts val="1200"/>
              </a:spcAft>
            </a:pPr>
            <a:r>
              <a:rPr lang="en-US" sz="1600" dirty="0">
                <a:latin typeface="Century Gothic" panose="020B0502020202020204" pitchFamily="34" charset="0"/>
              </a:rPr>
              <a:t>$3.1 billion to 5.7 billion </a:t>
            </a:r>
            <a:endParaRPr lang="en-US" sz="1600" b="1" dirty="0">
              <a:solidFill>
                <a:schemeClr val="accent2"/>
              </a:solidFill>
              <a:latin typeface="Century Gothic" panose="020B0502020202020204" pitchFamily="34" charset="0"/>
            </a:endParaRPr>
          </a:p>
        </p:txBody>
      </p:sp>
      <p:cxnSp>
        <p:nvCxnSpPr>
          <p:cNvPr id="16" name="Straight Connector 15"/>
          <p:cNvCxnSpPr/>
          <p:nvPr/>
        </p:nvCxnSpPr>
        <p:spPr>
          <a:xfrm>
            <a:off x="4435471" y="4539443"/>
            <a:ext cx="199920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5921" y="5416891"/>
            <a:ext cx="3403600" cy="660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Limitations</a:t>
            </a:r>
            <a:endParaRPr lang="en-US" dirty="0">
              <a:latin typeface="Century Gothic" panose="020B0502020202020204" pitchFamily="34" charset="0"/>
            </a:endParaRPr>
          </a:p>
        </p:txBody>
      </p:sp>
      <p:pic>
        <p:nvPicPr>
          <p:cNvPr id="19" name="Picture 1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500"/>
          <a:stretch/>
        </p:blipFill>
        <p:spPr>
          <a:xfrm>
            <a:off x="2857712" y="5350435"/>
            <a:ext cx="830270" cy="754380"/>
          </a:xfrm>
          <a:prstGeom prst="rect">
            <a:avLst/>
          </a:prstGeom>
        </p:spPr>
      </p:pic>
    </p:spTree>
    <p:extLst>
      <p:ext uri="{BB962C8B-B14F-4D97-AF65-F5344CB8AC3E}">
        <p14:creationId xmlns:p14="http://schemas.microsoft.com/office/powerpoint/2010/main" val="383662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tudios Técnicos">
      <a:dk1>
        <a:sysClr val="windowText" lastClr="000000"/>
      </a:dk1>
      <a:lt1>
        <a:sysClr val="window" lastClr="FFFFFF"/>
      </a:lt1>
      <a:dk2>
        <a:srgbClr val="FFFFFF"/>
      </a:dk2>
      <a:lt2>
        <a:srgbClr val="EEECE1"/>
      </a:lt2>
      <a:accent1>
        <a:srgbClr val="C52636"/>
      </a:accent1>
      <a:accent2>
        <a:srgbClr val="E67A7A"/>
      </a:accent2>
      <a:accent3>
        <a:srgbClr val="F89938"/>
      </a:accent3>
      <a:accent4>
        <a:srgbClr val="FBC288"/>
      </a:accent4>
      <a:accent5>
        <a:srgbClr val="7E8082"/>
      </a:accent5>
      <a:accent6>
        <a:srgbClr val="CFCFCF"/>
      </a:accent6>
      <a:hlink>
        <a:srgbClr val="76923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FFFFFF"/>
      </a:dk2>
      <a:lt2>
        <a:srgbClr val="EEECE1"/>
      </a:lt2>
      <a:accent1>
        <a:srgbClr val="C52636"/>
      </a:accent1>
      <a:accent2>
        <a:srgbClr val="E67A7A"/>
      </a:accent2>
      <a:accent3>
        <a:srgbClr val="F89938"/>
      </a:accent3>
      <a:accent4>
        <a:srgbClr val="FBC288"/>
      </a:accent4>
      <a:accent5>
        <a:srgbClr val="7E8082"/>
      </a:accent5>
      <a:accent6>
        <a:srgbClr val="C52636"/>
      </a:accent6>
      <a:hlink>
        <a:srgbClr val="76923C"/>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riental 2014" id="{01FBFF01-BD8A-4C31-836D-A3AD88F7912F}" vid="{DD8F91CE-9FAD-4433-8495-2900720DC3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ECDAF73C7C1340A4B7D061CDAC7354" ma:contentTypeVersion="1" ma:contentTypeDescription="Create a new document." ma:contentTypeScope="" ma:versionID="bd4681064f49fb023c4dd956bdcbf89e">
  <xsd:schema xmlns:xsd="http://www.w3.org/2001/XMLSchema" xmlns:xs="http://www.w3.org/2001/XMLSchema" xmlns:p="http://schemas.microsoft.com/office/2006/metadata/properties" xmlns:ns1="http://schemas.microsoft.com/sharepoint/v3" targetNamespace="http://schemas.microsoft.com/office/2006/metadata/properties" ma:root="true" ma:fieldsID="045cc7f5e314b979c5632df14ec87cd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F09923-AB67-4A49-AB42-A818C0543BD2}"/>
</file>

<file path=customXml/itemProps2.xml><?xml version="1.0" encoding="utf-8"?>
<ds:datastoreItem xmlns:ds="http://schemas.openxmlformats.org/officeDocument/2006/customXml" ds:itemID="{87718EBB-CD5E-460B-BBC5-5B8528F08902}"/>
</file>

<file path=customXml/itemProps3.xml><?xml version="1.0" encoding="utf-8"?>
<ds:datastoreItem xmlns:ds="http://schemas.openxmlformats.org/officeDocument/2006/customXml" ds:itemID="{A6B4D7E5-A16D-4E1A-9E04-E710A919946E}"/>
</file>

<file path=docProps/app.xml><?xml version="1.0" encoding="utf-8"?>
<Properties xmlns="http://schemas.openxmlformats.org/officeDocument/2006/extended-properties" xmlns:vt="http://schemas.openxmlformats.org/officeDocument/2006/docPropsVTypes">
  <TotalTime>1975</TotalTime>
  <Words>1042</Words>
  <Application>Microsoft Macintosh PowerPoint</Application>
  <PresentationFormat>On-screen Show (4:3)</PresentationFormat>
  <Paragraphs>113</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Brief history of Federal Funds in PR</vt:lpstr>
      <vt:lpstr>Federal assistance in a nutshell</vt:lpstr>
      <vt:lpstr>Grants with diverse effects in the economy</vt:lpstr>
      <vt:lpstr>Federal funds and the budget</vt:lpstr>
      <vt:lpstr>Competitive Grant Findings Puerto Rico</vt:lpstr>
      <vt:lpstr>Opportunities for improvement</vt:lpstr>
      <vt:lpstr>Facts</vt:lpstr>
      <vt:lpstr>Potential opportunities of funds</vt:lpstr>
      <vt:lpstr>Importance of Federal Funds Management Office (FFMO)</vt:lpstr>
      <vt:lpstr>Orchestrated effort to seek new opportunities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Emergence of the Federal Funds Management Office</dc:title>
  <dc:creator>Kevin Gonzalez</dc:creator>
  <cp:lastModifiedBy>Jose J. Villamil</cp:lastModifiedBy>
  <cp:revision>52</cp:revision>
  <dcterms:created xsi:type="dcterms:W3CDTF">2015-01-28T15:39:29Z</dcterms:created>
  <dcterms:modified xsi:type="dcterms:W3CDTF">2015-02-02T18:47:56Z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0x010100DDECDAF73C7C1340A4B7D061CDAC7354</vt:lpwstr>
  </property>
  <property fmtid="{D5CDD505-2E9C-101B-9397-08002B2CF9AE}" pid="3" name="Order">
    <vt:r8>2100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